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62" r:id="rId5"/>
    <p:sldId id="306" r:id="rId6"/>
    <p:sldId id="263" r:id="rId7"/>
    <p:sldId id="292" r:id="rId8"/>
    <p:sldId id="307" r:id="rId9"/>
    <p:sldId id="288" r:id="rId10"/>
    <p:sldId id="325" r:id="rId11"/>
    <p:sldId id="264" r:id="rId12"/>
    <p:sldId id="266" r:id="rId13"/>
    <p:sldId id="291" r:id="rId14"/>
    <p:sldId id="280" r:id="rId15"/>
    <p:sldId id="282" r:id="rId16"/>
    <p:sldId id="284" r:id="rId17"/>
    <p:sldId id="286" r:id="rId18"/>
    <p:sldId id="351" r:id="rId19"/>
    <p:sldId id="367" r:id="rId20"/>
    <p:sldId id="352" r:id="rId21"/>
    <p:sldId id="353" r:id="rId22"/>
    <p:sldId id="360" r:id="rId23"/>
    <p:sldId id="354" r:id="rId24"/>
    <p:sldId id="268" r:id="rId25"/>
    <p:sldId id="290" r:id="rId26"/>
    <p:sldId id="271" r:id="rId27"/>
    <p:sldId id="270" r:id="rId28"/>
    <p:sldId id="276"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insar" initials="B"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1" autoAdjust="0"/>
    <p:restoredTop sz="94660"/>
  </p:normalViewPr>
  <p:slideViewPr>
    <p:cSldViewPr snapToGrid="0">
      <p:cViewPr>
        <p:scale>
          <a:sx n="60" d="100"/>
          <a:sy n="60" d="100"/>
        </p:scale>
        <p:origin x="1098" y="5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3" Type="http://schemas.openxmlformats.org/officeDocument/2006/relationships/commentAuthors" Target="commentAuthors.xml"/><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_rels/data1.xml.rels><?xml version="1.0" encoding="UTF-8" standalone="yes"?>
<Relationships xmlns="http://schemas.openxmlformats.org/package/2006/relationships"><Relationship Id="rId1" Type="http://schemas.openxmlformats.org/officeDocument/2006/relationships/image" Target="../media/image3.jpeg"/></Relationships>
</file>

<file path=ppt/diagrams/_rels/drawing1.xml.rels><?xml version="1.0" encoding="UTF-8" standalone="yes"?>
<Relationships xmlns="http://schemas.openxmlformats.org/package/2006/relationships"><Relationship Id="rId1" Type="http://schemas.openxmlformats.org/officeDocument/2006/relationships/image" Target="../media/image3.jpeg"/></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B3E39A80-D6B7-4E26-B22E-327D37299CB1}" type="doc">
      <dgm:prSet loTypeId="urn:microsoft.com/office/officeart/2008/layout/BendingPictureSemiTransparentText" loCatId="picture" qsTypeId="urn:microsoft.com/office/officeart/2005/8/quickstyle/simple1#1" qsCatId="simple" csTypeId="urn:microsoft.com/office/officeart/2005/8/colors/accent1_2#1" csCatId="accent1" phldr="1"/>
      <dgm:spPr/>
      <dgm:t>
        <a:bodyPr/>
        <a:lstStyle/>
        <a:p>
          <a:endParaRPr lang="en-US"/>
        </a:p>
      </dgm:t>
    </dgm:pt>
    <dgm:pt modelId="{F4DCAFF9-3CD8-4192-92EC-2050EBC96D81}">
      <dgm:prSet phldrT="[Text]"/>
      <dgm:spPr>
        <a:noFill/>
      </dgm:spPr>
      <dgm:t>
        <a:bodyPr/>
        <a:lstStyle/>
        <a:p>
          <a:endParaRPr lang="en-US" dirty="0"/>
        </a:p>
      </dgm:t>
    </dgm:pt>
    <dgm:pt modelId="{896C2910-71E4-4E18-81DA-428510306E45}" cxnId="{2A678D74-5D28-4772-9694-380BDCB05326}" type="parTrans">
      <dgm:prSet/>
      <dgm:spPr/>
      <dgm:t>
        <a:bodyPr/>
        <a:lstStyle/>
        <a:p>
          <a:endParaRPr lang="en-US"/>
        </a:p>
      </dgm:t>
    </dgm:pt>
    <dgm:pt modelId="{5670A9B4-EF79-4194-B2F8-D0D0B5D9F166}" cxnId="{2A678D74-5D28-4772-9694-380BDCB05326}" type="sibTrans">
      <dgm:prSet/>
      <dgm:spPr/>
      <dgm:t>
        <a:bodyPr/>
        <a:lstStyle/>
        <a:p>
          <a:endParaRPr lang="en-US"/>
        </a:p>
      </dgm:t>
    </dgm:pt>
    <dgm:pt modelId="{BDA71D6A-C3D1-411E-9EAC-6386FFEE52C2}" type="pres">
      <dgm:prSet presAssocID="{B3E39A80-D6B7-4E26-B22E-327D37299CB1}" presName="Name0" presStyleCnt="0">
        <dgm:presLayoutVars>
          <dgm:dir/>
          <dgm:resizeHandles val="exact"/>
        </dgm:presLayoutVars>
      </dgm:prSet>
      <dgm:spPr/>
    </dgm:pt>
    <dgm:pt modelId="{0B2273E3-B9E3-4A02-93CF-275511BE0699}" type="pres">
      <dgm:prSet presAssocID="{F4DCAFF9-3CD8-4192-92EC-2050EBC96D81}" presName="composite" presStyleCnt="0"/>
      <dgm:spPr/>
    </dgm:pt>
    <dgm:pt modelId="{367DAC4B-08E7-4BA7-A970-D0115453FB5A}" type="pres">
      <dgm:prSet presAssocID="{F4DCAFF9-3CD8-4192-92EC-2050EBC96D81}" presName="rect1" presStyleLbl="bgShp" presStyleIdx="0" presStyleCnt="1" custScaleX="109816" custScaleY="125865" custLinFactX="8687" custLinFactNeighborX="100000" custLinFactNeighborY="-56899"/>
      <dgm:spPr>
        <a:prstGeom prst="round2Diag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1000" b="-1000"/>
          </a:stretch>
        </a:blipFill>
        <a:ln w="57150">
          <a:solidFill>
            <a:schemeClr val="bg1"/>
          </a:solidFill>
        </a:ln>
        <a:effectLst>
          <a:outerShdw blurRad="50800" dist="38100" dir="5400000" algn="t" rotWithShape="0">
            <a:prstClr val="black">
              <a:alpha val="40000"/>
            </a:prstClr>
          </a:outerShdw>
        </a:effectLst>
      </dgm:spPr>
    </dgm:pt>
    <dgm:pt modelId="{7AC81859-B11C-4EE9-8379-B9AF70890D88}" type="pres">
      <dgm:prSet presAssocID="{F4DCAFF9-3CD8-4192-92EC-2050EBC96D81}" presName="rect2" presStyleLbl="trBgShp" presStyleIdx="0" presStyleCnt="1">
        <dgm:presLayoutVars>
          <dgm:bulletEnabled val="1"/>
        </dgm:presLayoutVars>
      </dgm:prSet>
      <dgm:spPr/>
    </dgm:pt>
  </dgm:ptLst>
  <dgm:cxnLst>
    <dgm:cxn modelId="{2A678D74-5D28-4772-9694-380BDCB05326}" srcId="{B3E39A80-D6B7-4E26-B22E-327D37299CB1}" destId="{F4DCAFF9-3CD8-4192-92EC-2050EBC96D81}" srcOrd="0" destOrd="0" parTransId="{896C2910-71E4-4E18-81DA-428510306E45}" sibTransId="{5670A9B4-EF79-4194-B2F8-D0D0B5D9F166}"/>
    <dgm:cxn modelId="{978E3259-4F79-4454-8D0E-AEECD03C3516}" type="presOf" srcId="{B3E39A80-D6B7-4E26-B22E-327D37299CB1}" destId="{BDA71D6A-C3D1-411E-9EAC-6386FFEE52C2}" srcOrd="0" destOrd="0" presId="urn:microsoft.com/office/officeart/2008/layout/BendingPictureSemiTransparentText"/>
    <dgm:cxn modelId="{277FC6C9-D7DD-4162-AAF3-E32EDE3D3DDE}" type="presOf" srcId="{F4DCAFF9-3CD8-4192-92EC-2050EBC96D81}" destId="{7AC81859-B11C-4EE9-8379-B9AF70890D88}" srcOrd="0" destOrd="0" presId="urn:microsoft.com/office/officeart/2008/layout/BendingPictureSemiTransparentText"/>
    <dgm:cxn modelId="{56984E4A-1047-46B4-8551-DBD03CC477AA}" type="presParOf" srcId="{BDA71D6A-C3D1-411E-9EAC-6386FFEE52C2}" destId="{0B2273E3-B9E3-4A02-93CF-275511BE0699}" srcOrd="0" destOrd="0" presId="urn:microsoft.com/office/officeart/2008/layout/BendingPictureSemiTransparentText"/>
    <dgm:cxn modelId="{FE824250-40F1-446F-B532-1FE2AEE86270}" type="presParOf" srcId="{0B2273E3-B9E3-4A02-93CF-275511BE0699}" destId="{367DAC4B-08E7-4BA7-A970-D0115453FB5A}" srcOrd="0" destOrd="0" presId="urn:microsoft.com/office/officeart/2008/layout/BendingPictureSemiTransparentText"/>
    <dgm:cxn modelId="{0281439E-4D72-4AC5-A439-FA7BBABE8551}" type="presParOf" srcId="{0B2273E3-B9E3-4A02-93CF-275511BE0699}" destId="{7AC81859-B11C-4EE9-8379-B9AF70890D88}" srcOrd="1" destOrd="0" presId="urn:microsoft.com/office/officeart/2008/layout/BendingPictureSemiTransparentText"/>
  </dgm:cxnLst>
  <dgm:bg>
    <a:effect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7DAC4B-08E7-4BA7-A970-D0115453FB5A}">
      <dsp:nvSpPr>
        <dsp:cNvPr id="0" name=""/>
        <dsp:cNvSpPr/>
      </dsp:nvSpPr>
      <dsp:spPr>
        <a:xfrm>
          <a:off x="232993" y="0"/>
          <a:ext cx="2934850" cy="2883142"/>
        </a:xfrm>
        <a:prstGeom prst="round2Diag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1000" b="-1000"/>
          </a:stretch>
        </a:blipFill>
        <a:ln w="57150">
          <a:solidFill>
            <a:schemeClr val="bg1"/>
          </a:solidFill>
        </a:ln>
        <a:effectLst>
          <a:outerShdw blurRad="50800" dist="38100" dir="5400000" algn="t" rotWithShape="0">
            <a:prstClr val="black">
              <a:alpha val="40000"/>
            </a:prstClr>
          </a:outerShdw>
        </a:effectLst>
      </dsp:spPr>
      <dsp:style>
        <a:lnRef idx="0">
          <a:scrgbClr r="0" g="0" b="0"/>
        </a:lnRef>
        <a:fillRef idx="1">
          <a:scrgbClr r="0" g="0" b="0"/>
        </a:fillRef>
        <a:effectRef idx="0">
          <a:scrgbClr r="0" g="0" b="0"/>
        </a:effectRef>
        <a:fontRef idx="minor"/>
      </dsp:style>
    </dsp:sp>
    <dsp:sp modelId="{7AC81859-B11C-4EE9-8379-B9AF70890D88}">
      <dsp:nvSpPr>
        <dsp:cNvPr id="0" name=""/>
        <dsp:cNvSpPr/>
      </dsp:nvSpPr>
      <dsp:spPr>
        <a:xfrm>
          <a:off x="247664" y="1900714"/>
          <a:ext cx="2672515" cy="549758"/>
        </a:xfrm>
        <a:prstGeom prst="rect">
          <a:avLst/>
        </a:prstGeom>
        <a:noFill/>
        <a:ln>
          <a:noFill/>
        </a:ln>
        <a:effectLst/>
      </dsp:spPr>
      <dsp:style>
        <a:lnRef idx="0">
          <a:scrgbClr r="0" g="0" b="0"/>
        </a:lnRef>
        <a:fillRef idx="1">
          <a:scrgbClr r="0" g="0" b="0"/>
        </a:fillRef>
        <a:effectRef idx="0">
          <a:scrgbClr r="0" g="0" b="0"/>
        </a:effectRef>
        <a:fontRef idx="minor"/>
      </dsp:style>
      <dsp:txBody>
        <a:bodyPr spcFirstLastPara="0" vert="horz" wrap="square" lIns="71120" tIns="71120" rIns="71120" bIns="71120" numCol="1" spcCol="1270" anchor="ctr" anchorCtr="0">
          <a:noAutofit/>
        </a:bodyPr>
        <a:lstStyle/>
        <a:p>
          <a:pPr marL="0" lvl="0" indent="0" algn="ctr" defTabSz="1244600">
            <a:lnSpc>
              <a:spcPct val="90000"/>
            </a:lnSpc>
            <a:spcBef>
              <a:spcPct val="0"/>
            </a:spcBef>
            <a:spcAft>
              <a:spcPct val="35000"/>
            </a:spcAft>
            <a:buNone/>
          </a:pPr>
          <a:endParaRPr lang="en-US" sz="2800" kern="1200" dirty="0"/>
        </a:p>
      </dsp:txBody>
      <dsp:txXfrm>
        <a:off x="247664" y="1900714"/>
        <a:ext cx="2672515" cy="549758"/>
      </dsp:txXfrm>
    </dsp:sp>
  </dsp:spTree>
</dsp:drawing>
</file>

<file path=ppt/diagrams/layout1.xml><?xml version="1.0" encoding="utf-8"?>
<dgm:layoutDef xmlns:dgm="http://schemas.openxmlformats.org/drawingml/2006/diagram" xmlns:a="http://schemas.openxmlformats.org/drawingml/2006/main" uniqueId="urn:microsoft.com/office/officeart/2008/layout/BendingPictureSemiTransparentText">
  <dgm:title val=""/>
  <dgm:desc val=""/>
  <dgm:catLst>
    <dgm:cat type="picture" pri="7000"/>
    <dgm:cat type="pictureconvert" pri="70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dir/>
      <dgm:resizeHandles val="exact"/>
    </dgm:varLst>
    <dgm:choose name="Name1">
      <dgm:if name="Name2" func="var" arg="dir" op="equ" val="norm">
        <dgm:alg type="snake">
          <dgm:param type="off" val="ctr"/>
        </dgm:alg>
      </dgm:if>
      <dgm:else name="Name3">
        <dgm:alg type="snake">
          <dgm:param type="off" val="ctr"/>
          <dgm:param type="grDir" val="tR"/>
        </dgm:alg>
      </dgm:else>
    </dgm:choose>
    <dgm:shape xmlns:r="http://schemas.openxmlformats.org/officeDocument/2006/relationships" r:blip="">
      <dgm:adjLst/>
    </dgm:shape>
    <dgm:constrLst>
      <dgm:constr type="primFontSz" for="des" ptType="node" op="equ" val="65"/>
      <dgm:constr type="w" for="ch" forName="composite" refType="h" fact="1.19"/>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1667"/>
        </dgm:alg>
        <dgm:shape xmlns:r="http://schemas.openxmlformats.org/officeDocument/2006/relationships" r:blip="">
          <dgm:adjLst/>
        </dgm:shape>
        <dgm:constrLst>
          <dgm:constr type="l" for="ch" forName="rect1" refType="w" fact="0"/>
          <dgm:constr type="t" for="ch" forName="rect1" refType="h" fact="0"/>
          <dgm:constr type="w" for="ch" forName="rect1" refType="w"/>
          <dgm:constr type="h" for="ch" forName="rect1" refType="h"/>
          <dgm:constr type="l" for="ch" forName="rect2" refType="w" fact="0"/>
          <dgm:constr type="t" for="ch" forName="rect2" refType="h" fact="0.7"/>
          <dgm:constr type="w" for="ch" forName="rect2" refType="w"/>
          <dgm:constr type="h" for="ch" forName="rect2" refType="h" fact="0.24"/>
        </dgm:constrLst>
        <dgm:layoutNode name="rect1" styleLbl="bgShp">
          <dgm:alg type="sp"/>
          <dgm:shape xmlns:r="http://schemas.openxmlformats.org/officeDocument/2006/relationships" type="rect" r:blip="" blipPhldr="1">
            <dgm:adjLst/>
          </dgm:shape>
          <dgm:presOf/>
        </dgm:layoutNode>
        <dgm:layoutNode name="rect2" styleLbl="trBgShp">
          <dgm:varLst>
            <dgm:bulletEnabled val="1"/>
          </dgm:varLst>
          <dgm:alg type="tx">
            <dgm:param type="txAnchorVertCh" val="mid"/>
          </dgm:alg>
          <dgm:shape xmlns:r="http://schemas.openxmlformats.org/officeDocument/2006/relationships" type="rect" r:blip="">
            <dgm:adjLst/>
          </dgm:shape>
          <dgm:presOf axis="desOrSelf" ptType="nod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jpe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0C144C-94E0-4058-ABEB-6EAF7810A77E}" type="slidenum">
              <a:rPr lang="en-US" smtClean="0">
                <a:solidFill>
                  <a:prstClr val="black"/>
                </a:solidFill>
              </a:rPr>
            </a:fld>
            <a:endParaRPr lang="en-US" dirty="0">
              <a:solidFill>
                <a:prstClr val="black"/>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PORTFOLIO - MEDIA">
    <p:spTree>
      <p:nvGrpSpPr>
        <p:cNvPr id="1" name=""/>
        <p:cNvGrpSpPr/>
        <p:nvPr/>
      </p:nvGrpSpPr>
      <p:grpSpPr>
        <a:xfrm>
          <a:off x="0" y="0"/>
          <a:ext cx="0" cy="0"/>
          <a:chOff x="0" y="0"/>
          <a:chExt cx="0" cy="0"/>
        </a:xfrm>
      </p:grpSpPr>
      <p:sp>
        <p:nvSpPr>
          <p:cNvPr id="18" name="Media Placeholder 17"/>
          <p:cNvSpPr>
            <a:spLocks noGrp="1"/>
          </p:cNvSpPr>
          <p:nvPr>
            <p:ph type="media" sz="quarter" idx="10"/>
          </p:nvPr>
        </p:nvSpPr>
        <p:spPr>
          <a:xfrm>
            <a:off x="357808" y="1412231"/>
            <a:ext cx="8249971" cy="4603328"/>
          </a:xfrm>
        </p:spPr>
        <p:txBody>
          <a:bodyPr/>
          <a:lstStyle>
            <a:lvl1pPr marL="0" indent="0">
              <a:buNone/>
              <a:defRPr/>
            </a:lvl1pPr>
          </a:lstStyle>
          <a:p>
            <a:endParaRPr lang="en-US" dirty="0"/>
          </a:p>
        </p:txBody>
      </p:sp>
    </p:spTree>
  </p:cSld>
  <p:clrMapOvr>
    <a:masterClrMapping/>
  </p:clrMapOvr>
  <p:transition spd="slow">
    <p:push/>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ext Only">
    <p:spTree>
      <p:nvGrpSpPr>
        <p:cNvPr id="1" name=""/>
        <p:cNvGrpSpPr/>
        <p:nvPr/>
      </p:nvGrpSpPr>
      <p:grpSpPr>
        <a:xfrm>
          <a:off x="0" y="0"/>
          <a:ext cx="0" cy="0"/>
          <a:chOff x="0" y="0"/>
          <a:chExt cx="0" cy="0"/>
        </a:xfrm>
      </p:grpSpPr>
      <p:sp>
        <p:nvSpPr>
          <p:cNvPr id="10" name="Rectangle 9"/>
          <p:cNvSpPr/>
          <p:nvPr userDrawn="1"/>
        </p:nvSpPr>
        <p:spPr>
          <a:xfrm>
            <a:off x="212034" y="365125"/>
            <a:ext cx="626165" cy="103367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userDrawn="1"/>
        </p:nvSpPr>
        <p:spPr>
          <a:xfrm>
            <a:off x="-13252" y="365125"/>
            <a:ext cx="225287" cy="103367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userDrawn="1"/>
        </p:nvSpPr>
        <p:spPr>
          <a:xfrm>
            <a:off x="-13253" y="6356350"/>
            <a:ext cx="9342782" cy="365125"/>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 Placeholder 3"/>
          <p:cNvSpPr>
            <a:spLocks noGrp="1"/>
          </p:cNvSpPr>
          <p:nvPr>
            <p:ph type="body" sz="half" idx="2"/>
          </p:nvPr>
        </p:nvSpPr>
        <p:spPr>
          <a:xfrm>
            <a:off x="839788" y="1960080"/>
            <a:ext cx="10514011" cy="3908907"/>
          </a:xfrm>
          <a:prstGeom prst="rect">
            <a:avLst/>
          </a:prstGeom>
        </p:spPr>
        <p:txBody>
          <a:bodyPr/>
          <a:lstStyle>
            <a:lvl1pPr marL="0" indent="0">
              <a:buNone/>
              <a:defRPr sz="1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endParaRPr lang="en-US" dirty="0"/>
          </a:p>
        </p:txBody>
      </p:sp>
      <p:sp>
        <p:nvSpPr>
          <p:cNvPr id="24" name="Title 1"/>
          <p:cNvSpPr>
            <a:spLocks noGrp="1"/>
          </p:cNvSpPr>
          <p:nvPr>
            <p:ph type="title" hasCustomPrompt="1"/>
          </p:nvPr>
        </p:nvSpPr>
        <p:spPr>
          <a:xfrm>
            <a:off x="1020416" y="365126"/>
            <a:ext cx="10333383" cy="574538"/>
          </a:xfrm>
          <a:prstGeom prst="rect">
            <a:avLst/>
          </a:prstGeom>
        </p:spPr>
        <p:txBody>
          <a:bodyPr anchor="t">
            <a:noAutofit/>
          </a:bodyPr>
          <a:lstStyle>
            <a:lvl1pPr>
              <a:defRPr sz="4800" b="1">
                <a:solidFill>
                  <a:schemeClr val="accent6"/>
                </a:solidFill>
                <a:latin typeface="+mj-lt"/>
              </a:defRPr>
            </a:lvl1pPr>
          </a:lstStyle>
          <a:p>
            <a:r>
              <a:rPr lang="en-US" dirty="0"/>
              <a:t>EDUCATION SLIDE</a:t>
            </a:r>
            <a:endParaRPr lang="en-US" dirty="0"/>
          </a:p>
        </p:txBody>
      </p:sp>
      <p:sp>
        <p:nvSpPr>
          <p:cNvPr id="25" name="Text Placeholder 18"/>
          <p:cNvSpPr>
            <a:spLocks noGrp="1"/>
          </p:cNvSpPr>
          <p:nvPr>
            <p:ph type="body" sz="quarter" idx="16"/>
          </p:nvPr>
        </p:nvSpPr>
        <p:spPr>
          <a:xfrm>
            <a:off x="1034015" y="926411"/>
            <a:ext cx="10333037" cy="230188"/>
          </a:xfrm>
          <a:prstGeom prst="rect">
            <a:avLst/>
          </a:prstGeom>
        </p:spPr>
        <p:txBody>
          <a:bodyPr/>
          <a:lstStyle>
            <a:lvl1pPr marL="0" indent="0">
              <a:buFontTx/>
              <a:buNone/>
              <a:defRPr sz="1200"/>
            </a:lvl1pPr>
            <a:lvl2pPr marL="457200" indent="0">
              <a:buFontTx/>
              <a:buNone/>
              <a:defRPr sz="1200"/>
            </a:lvl2pPr>
            <a:lvl3pPr marL="914400" indent="0">
              <a:buFontTx/>
              <a:buNone/>
              <a:defRPr sz="1200"/>
            </a:lvl3pPr>
            <a:lvl4pPr marL="1371600" indent="0">
              <a:buFontTx/>
              <a:buNone/>
              <a:defRPr sz="1200"/>
            </a:lvl4pPr>
            <a:lvl5pPr marL="1828800" indent="0">
              <a:buFontTx/>
              <a:buNone/>
              <a:defRPr sz="1200"/>
            </a:lvl5pPr>
          </a:lstStyle>
          <a:p>
            <a:pPr lvl="0"/>
            <a:r>
              <a:rPr lang="en-US" dirty="0"/>
              <a:t>Click to edit Master text styles</a:t>
            </a:r>
            <a:endParaRPr lang="en-US" dirty="0"/>
          </a:p>
        </p:txBody>
      </p:sp>
      <p:sp>
        <p:nvSpPr>
          <p:cNvPr id="26" name="Footer Placeholder 4"/>
          <p:cNvSpPr>
            <a:spLocks noGrp="1"/>
          </p:cNvSpPr>
          <p:nvPr>
            <p:ph type="ftr" sz="quarter" idx="11"/>
          </p:nvPr>
        </p:nvSpPr>
        <p:spPr>
          <a:xfrm>
            <a:off x="9329528" y="6356350"/>
            <a:ext cx="2133601" cy="365125"/>
          </a:xfrm>
          <a:prstGeom prst="rect">
            <a:avLst/>
          </a:prstGeom>
        </p:spPr>
        <p:txBody>
          <a:bodyPr/>
          <a:lstStyle>
            <a:lvl1pPr algn="ctr">
              <a:defRPr sz="1600" b="1">
                <a:solidFill>
                  <a:schemeClr val="accent6"/>
                </a:solidFill>
                <a:latin typeface="+mn-lt"/>
              </a:defRPr>
            </a:lvl1pPr>
          </a:lstStyle>
          <a:p>
            <a:r>
              <a:rPr lang="en-US" dirty="0"/>
              <a:t>EDUCATION </a:t>
            </a:r>
            <a:r>
              <a:rPr lang="en-US" dirty="0">
                <a:solidFill>
                  <a:schemeClr val="accent4"/>
                </a:solidFill>
              </a:rPr>
              <a:t>SLIDES</a:t>
            </a:r>
            <a:endParaRPr lang="en-US" dirty="0">
              <a:solidFill>
                <a:schemeClr val="accent4"/>
              </a:solidFill>
            </a:endParaRPr>
          </a:p>
        </p:txBody>
      </p:sp>
      <p:sp>
        <p:nvSpPr>
          <p:cNvPr id="27" name="Slide Number Placeholder 5"/>
          <p:cNvSpPr>
            <a:spLocks noGrp="1"/>
          </p:cNvSpPr>
          <p:nvPr>
            <p:ph type="sldNum" sz="quarter" idx="12"/>
          </p:nvPr>
        </p:nvSpPr>
        <p:spPr>
          <a:xfrm>
            <a:off x="11502887" y="6356350"/>
            <a:ext cx="510208" cy="365125"/>
          </a:xfrm>
          <a:prstGeom prst="rect">
            <a:avLst/>
          </a:prstGeom>
        </p:spPr>
        <p:txBody>
          <a:bodyPr/>
          <a:lstStyle>
            <a:lvl1pPr algn="ctr">
              <a:defRPr sz="1600">
                <a:solidFill>
                  <a:schemeClr val="accent6"/>
                </a:solidFill>
              </a:defRPr>
            </a:lvl1pPr>
          </a:lstStyle>
          <a:p>
            <a:fld id="{A381CFF2-8C33-42F0-ADA0-BBCAD809DD41}"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12.xml"/><Relationship Id="rId6" Type="http://schemas.openxmlformats.org/officeDocument/2006/relationships/image" Target="../media/image1.jpeg"/><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389890" y="3771265"/>
            <a:ext cx="12248515" cy="2689994"/>
            <a:chOff x="-699654" y="2920594"/>
            <a:chExt cx="11051102" cy="1444735"/>
          </a:xfrm>
        </p:grpSpPr>
        <p:sp>
          <p:nvSpPr>
            <p:cNvPr id="11" name="Rectangle 10"/>
            <p:cNvSpPr/>
            <p:nvPr/>
          </p:nvSpPr>
          <p:spPr>
            <a:xfrm>
              <a:off x="-347307" y="2920594"/>
              <a:ext cx="9800810" cy="1444735"/>
            </a:xfrm>
            <a:prstGeom prst="rect">
              <a:avLst/>
            </a:prstGeom>
            <a:solidFill>
              <a:srgbClr val="543F2E"/>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pl-PL">
                <a:solidFill>
                  <a:prstClr val="white"/>
                </a:solidFill>
              </a:endParaRPr>
            </a:p>
          </p:txBody>
        </p:sp>
        <p:sp>
          <p:nvSpPr>
            <p:cNvPr id="12" name="TextBox 11"/>
            <p:cNvSpPr txBox="1"/>
            <p:nvPr/>
          </p:nvSpPr>
          <p:spPr>
            <a:xfrm>
              <a:off x="-699654" y="2920594"/>
              <a:ext cx="11051102" cy="1239014"/>
            </a:xfrm>
            <a:prstGeom prst="rect">
              <a:avLst/>
            </a:prstGeom>
            <a:noFill/>
          </p:spPr>
          <p:txBody>
            <a:bodyPr wrap="square" rtlCol="0">
              <a:spAutoFit/>
            </a:bodyPr>
            <a:lstStyle/>
            <a:p>
              <a:pPr algn="ctr"/>
              <a:r>
                <a:rPr lang="en-ID" altLang="pl-PL" sz="4800" dirty="0">
                  <a:solidFill>
                    <a:prstClr val="white"/>
                  </a:solidFill>
                  <a:latin typeface="Georgia" panose="02040502050405020303" pitchFamily="18" charset="0"/>
                </a:rPr>
                <a:t>SELAMAT DATANG DI PELATIHAN MENULIS KARYA ILMIAH </a:t>
              </a:r>
              <a:endParaRPr lang="en-ID" altLang="pl-PL" sz="4800" dirty="0">
                <a:solidFill>
                  <a:prstClr val="white"/>
                </a:solidFill>
                <a:latin typeface="Georgia" panose="02040502050405020303" pitchFamily="18" charset="0"/>
              </a:endParaRPr>
            </a:p>
            <a:p>
              <a:pPr algn="ctr"/>
              <a:r>
                <a:rPr lang="en-ID" altLang="pl-PL" sz="4800" dirty="0">
                  <a:solidFill>
                    <a:prstClr val="white"/>
                  </a:solidFill>
                  <a:latin typeface="Georgia" panose="02040502050405020303" pitchFamily="18" charset="0"/>
                </a:rPr>
                <a:t>AKADEMIK</a:t>
              </a:r>
              <a:endParaRPr lang="pl-PL" sz="4800" dirty="0">
                <a:solidFill>
                  <a:prstClr val="white"/>
                </a:solidFill>
                <a:latin typeface="Georgia" panose="02040502050405020303" pitchFamily="18" charset="0"/>
              </a:endParaRPr>
            </a:p>
          </p:txBody>
        </p:sp>
        <p:sp>
          <p:nvSpPr>
            <p:cNvPr id="18" name="TextBox 17"/>
            <p:cNvSpPr txBox="1"/>
            <p:nvPr/>
          </p:nvSpPr>
          <p:spPr>
            <a:xfrm>
              <a:off x="230772" y="3590405"/>
              <a:ext cx="9555775" cy="718580"/>
            </a:xfrm>
            <a:prstGeom prst="rect">
              <a:avLst/>
            </a:prstGeom>
            <a:noFill/>
          </p:spPr>
          <p:txBody>
            <a:bodyPr wrap="square" rtlCol="0">
              <a:spAutoFit/>
            </a:bodyPr>
            <a:lstStyle/>
            <a:p>
              <a:pPr algn="ctr">
                <a:lnSpc>
                  <a:spcPct val="150000"/>
                </a:lnSpc>
              </a:pPr>
              <a:r>
                <a:rPr lang="en-US" sz="1600" dirty="0">
                  <a:solidFill>
                    <a:prstClr val="white"/>
                  </a:solidFill>
                  <a:latin typeface="Georgia" panose="02040502050405020303" pitchFamily="18" charset="0"/>
                </a:rPr>
                <a:t>  </a:t>
              </a:r>
              <a:endParaRPr lang="pl-PL" sz="1600" dirty="0">
                <a:solidFill>
                  <a:prstClr val="white"/>
                </a:solidFill>
                <a:latin typeface="Georgia" panose="02040502050405020303" pitchFamily="18" charset="0"/>
              </a:endParaRPr>
            </a:p>
            <a:p>
              <a:pPr algn="ctr">
                <a:lnSpc>
                  <a:spcPct val="150000"/>
                </a:lnSpc>
              </a:pPr>
              <a:endParaRPr lang="en-ID" altLang="pl-PL" sz="1900" b="1" dirty="0">
                <a:solidFill>
                  <a:prstClr val="white"/>
                </a:solidFill>
                <a:latin typeface="Georgia" panose="02040502050405020303" pitchFamily="18" charset="0"/>
              </a:endParaRPr>
            </a:p>
            <a:p>
              <a:pPr algn="ctr">
                <a:lnSpc>
                  <a:spcPct val="150000"/>
                </a:lnSpc>
              </a:pPr>
              <a:endParaRPr lang="en-US" sz="1900" b="1" dirty="0">
                <a:solidFill>
                  <a:prstClr val="white"/>
                </a:solidFill>
                <a:latin typeface="Georgia" panose="02040502050405020303" pitchFamily="18" charset="0"/>
              </a:endParaRPr>
            </a:p>
          </p:txBody>
        </p:sp>
      </p:grpSp>
      <p:sp>
        <p:nvSpPr>
          <p:cNvPr id="13" name="TextBox 12"/>
          <p:cNvSpPr txBox="1"/>
          <p:nvPr/>
        </p:nvSpPr>
        <p:spPr>
          <a:xfrm>
            <a:off x="181610" y="1083310"/>
            <a:ext cx="5747385" cy="1782445"/>
          </a:xfrm>
          <a:prstGeom prst="rect">
            <a:avLst/>
          </a:prstGeom>
          <a:noFill/>
        </p:spPr>
        <p:txBody>
          <a:bodyPr wrap="square" lIns="121917" tIns="60958" rIns="121917" bIns="60958" rtlCol="0">
            <a:spAutoFit/>
          </a:bodyPr>
          <a:lstStyle/>
          <a:p>
            <a:pPr algn="r">
              <a:lnSpc>
                <a:spcPct val="150000"/>
              </a:lnSpc>
            </a:pPr>
            <a:r>
              <a:rPr lang="en-ID" altLang="en-US" sz="3600" b="1" dirty="0">
                <a:solidFill>
                  <a:srgbClr val="543F2E"/>
                </a:solidFill>
                <a:latin typeface="Georgia" panose="02040502050405020303" pitchFamily="18" charset="0"/>
              </a:rPr>
              <a:t>Dr. Binsar Antoni Hutabarat</a:t>
            </a:r>
            <a:endParaRPr lang="pl-PL" sz="3600" b="1" dirty="0">
              <a:solidFill>
                <a:srgbClr val="543F2E"/>
              </a:solidFill>
              <a:latin typeface="Georgia" panose="02040502050405020303" pitchFamily="18" charset="0"/>
            </a:endParaRPr>
          </a:p>
        </p:txBody>
      </p:sp>
      <p:graphicFrame>
        <p:nvGraphicFramePr>
          <p:cNvPr id="19" name="Diagram 18"/>
          <p:cNvGraphicFramePr/>
          <p:nvPr/>
        </p:nvGraphicFramePr>
        <p:xfrm>
          <a:off x="5928860" y="494000"/>
          <a:ext cx="3167844" cy="2885164"/>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2" name="Media Placeholder 1" descr="Foto_Binsar,123"/>
          <p:cNvPicPr>
            <a:picLocks noGrp="1" noChangeAspect="1"/>
          </p:cNvPicPr>
          <p:nvPr>
            <p:ph type="media" sz="quarter" idx="10"/>
          </p:nvPr>
        </p:nvPicPr>
        <p:blipFill>
          <a:blip r:embed="rId6"/>
          <a:srcRect l="-6264" t="26641" r="36656" b="7937"/>
          <a:stretch>
            <a:fillRect/>
          </a:stretch>
        </p:blipFill>
        <p:spPr>
          <a:xfrm>
            <a:off x="5351145" y="344805"/>
            <a:ext cx="5512435" cy="3183890"/>
          </a:xfrm>
          <a:prstGeom prst="round1Rect">
            <a:avLst/>
          </a:prstGeom>
        </p:spPr>
      </p:pic>
    </p:spTree>
  </p:cSld>
  <p:clrMapOvr>
    <a:masterClrMapping/>
  </p:clrMapOvr>
  <mc:AlternateContent xmlns:mc="http://schemas.openxmlformats.org/markup-compatibility/2006">
    <mc:Choice xmlns:p14="http://schemas.microsoft.com/office/powerpoint/2010/main" Requires="p14">
      <p:transition spd="slow" p14:dur="1400">
        <p:wedge/>
      </p:transition>
    </mc:Choice>
    <mc:Fallback>
      <p:transition spd="slow">
        <p:wedg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Graphic spid="19" grpId="0">
        <p:bldAsOne/>
      </p:bldGraphic>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half" idx="2"/>
          </p:nvPr>
        </p:nvSpPr>
        <p:spPr>
          <a:xfrm>
            <a:off x="690245" y="1656715"/>
            <a:ext cx="10663555" cy="4699635"/>
          </a:xfrm>
        </p:spPr>
        <p:txBody>
          <a:bodyPr>
            <a:noAutofit/>
          </a:bodyPr>
          <a:lstStyle/>
          <a:p>
            <a:pPr indent="0"/>
            <a:r>
              <a:rPr lang="en-US" sz="2400" b="1" dirty="0">
                <a:latin typeface="Times New Roman" panose="02020603050405020304" charset="0"/>
                <a:cs typeface="Times New Roman" panose="02020603050405020304" charset="0"/>
                <a:sym typeface="+mn-ea"/>
              </a:rPr>
              <a:t>TOPIK    </a:t>
            </a:r>
            <a:r>
              <a:rPr lang="en-ID" altLang="en-US" sz="2400" b="1" dirty="0">
                <a:latin typeface="Times New Roman" panose="02020603050405020304" charset="0"/>
                <a:cs typeface="Times New Roman" panose="02020603050405020304" charset="0"/>
                <a:sym typeface="+mn-ea"/>
              </a:rPr>
              <a:t> : </a:t>
            </a:r>
            <a:r>
              <a:rPr lang="en-ID" altLang="en-US" sz="2400" b="1" dirty="0" err="1">
                <a:latin typeface="Times New Roman" panose="02020603050405020304" charset="0"/>
                <a:cs typeface="Times New Roman" panose="02020603050405020304" charset="0"/>
                <a:sym typeface="+mn-ea"/>
              </a:rPr>
              <a:t>Kebijakan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publik</a:t>
            </a:r>
            <a:r>
              <a:rPr lang="en-ID" altLang="en-US" sz="2400" b="1" dirty="0">
                <a:latin typeface="Times New Roman" panose="02020603050405020304" charset="0"/>
                <a:cs typeface="Times New Roman" panose="02020603050405020304" charset="0"/>
                <a:sym typeface="+mn-ea"/>
              </a:rPr>
              <a:t> yang </a:t>
            </a:r>
            <a:r>
              <a:rPr lang="en-ID" altLang="en-US" sz="2400" b="1" dirty="0" err="1">
                <a:latin typeface="Times New Roman" panose="02020603050405020304" charset="0"/>
                <a:cs typeface="Times New Roman" panose="02020603050405020304" charset="0"/>
                <a:sym typeface="+mn-ea"/>
              </a:rPr>
              <a:t>unggul</a:t>
            </a:r>
            <a:r>
              <a:rPr lang="en-ID" altLang="en-US" sz="2400" b="1" dirty="0">
                <a:latin typeface="Times New Roman" panose="02020603050405020304" charset="0"/>
                <a:cs typeface="Times New Roman" panose="02020603050405020304" charset="0"/>
                <a:sym typeface="+mn-ea"/>
              </a:rPr>
              <a:t> di Indonesia (</a:t>
            </a:r>
            <a:r>
              <a:rPr lang="en-ID" altLang="en-US" sz="2400" b="1" dirty="0" err="1">
                <a:latin typeface="Times New Roman" panose="02020603050405020304" charset="0"/>
                <a:cs typeface="Times New Roman" panose="02020603050405020304" charset="0"/>
                <a:sym typeface="+mn-ea"/>
              </a:rPr>
              <a:t>pembatasan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topik</a:t>
            </a:r>
            <a:r>
              <a:rPr lang="en-ID" altLang="en-US" sz="2400" b="1" dirty="0">
                <a:latin typeface="Times New Roman" panose="02020603050405020304" charset="0"/>
                <a:cs typeface="Times New Roman" panose="02020603050405020304" charset="0"/>
                <a:sym typeface="+mn-ea"/>
              </a:rPr>
              <a:t>)</a:t>
            </a:r>
            <a:endParaRPr lang="en-US" sz="2400" b="1" dirty="0">
              <a:latin typeface="Times New Roman" panose="02020603050405020304" charset="0"/>
              <a:cs typeface="Times New Roman" panose="02020603050405020304" charset="0"/>
              <a:sym typeface="+mn-ea"/>
            </a:endParaRPr>
          </a:p>
          <a:p>
            <a:pPr indent="0"/>
            <a:r>
              <a:rPr lang="en-US" sz="2400" b="1" dirty="0">
                <a:latin typeface="Times New Roman" panose="02020603050405020304" charset="0"/>
                <a:cs typeface="Times New Roman" panose="02020603050405020304" charset="0"/>
                <a:sym typeface="+mn-ea"/>
              </a:rPr>
              <a:t>TUJUAN  </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Menjelaskan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pentingnya</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menghadirkan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sebuah</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kebijakan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publik</a:t>
            </a:r>
            <a:r>
              <a:rPr lang="en-ID" altLang="en-US" sz="2400" b="1" dirty="0">
                <a:latin typeface="Times New Roman" panose="02020603050405020304" charset="0"/>
                <a:cs typeface="Times New Roman" panose="02020603050405020304" charset="0"/>
                <a:sym typeface="+mn-ea"/>
              </a:rPr>
              <a:t> yang </a:t>
            </a:r>
            <a:r>
              <a:rPr lang="en-ID" altLang="en-US" sz="2400" b="1" dirty="0" err="1">
                <a:latin typeface="Times New Roman" panose="02020603050405020304" charset="0"/>
                <a:cs typeface="Times New Roman" panose="02020603050405020304" charset="0"/>
                <a:sym typeface="+mn-ea"/>
              </a:rPr>
              <a:t>unggul</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untuk</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menghadirkan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kehidupan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publik</a:t>
            </a:r>
            <a:r>
              <a:rPr lang="en-ID" altLang="en-US" sz="2400" b="1" dirty="0">
                <a:latin typeface="Times New Roman" panose="02020603050405020304" charset="0"/>
                <a:cs typeface="Times New Roman" panose="02020603050405020304" charset="0"/>
                <a:sym typeface="+mn-ea"/>
              </a:rPr>
              <a:t> yang </a:t>
            </a:r>
            <a:r>
              <a:rPr lang="en-ID" altLang="en-US" sz="2400" b="1" dirty="0" err="1">
                <a:latin typeface="Times New Roman" panose="02020603050405020304" charset="0"/>
                <a:cs typeface="Times New Roman" panose="02020603050405020304" charset="0"/>
                <a:sym typeface="+mn-ea"/>
              </a:rPr>
              <a:t>damai</a:t>
            </a:r>
            <a:r>
              <a:rPr lang="en-ID" altLang="en-US" sz="2400" b="1" dirty="0">
                <a:latin typeface="Times New Roman" panose="02020603050405020304" charset="0"/>
                <a:cs typeface="Times New Roman" panose="02020603050405020304" charset="0"/>
                <a:sym typeface="+mn-ea"/>
              </a:rPr>
              <a:t> di Indonesia. (</a:t>
            </a:r>
            <a:r>
              <a:rPr lang="en-ID" altLang="en-US" sz="2400" b="1" dirty="0" err="1">
                <a:latin typeface="Times New Roman" panose="02020603050405020304" charset="0"/>
                <a:cs typeface="Times New Roman" panose="02020603050405020304" charset="0"/>
                <a:sym typeface="+mn-ea"/>
              </a:rPr>
              <a:t>Pembatasan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Masalah</a:t>
            </a:r>
            <a:r>
              <a:rPr lang="en-ID" altLang="en-US" sz="2400" b="1" dirty="0">
                <a:latin typeface="Times New Roman" panose="02020603050405020304" charset="0"/>
                <a:cs typeface="Times New Roman" panose="02020603050405020304" charset="0"/>
                <a:sym typeface="+mn-ea"/>
              </a:rPr>
              <a:t>)</a:t>
            </a:r>
            <a:endParaRPr lang="en-US" sz="2400" b="1" dirty="0">
              <a:latin typeface="Times New Roman" panose="02020603050405020304" charset="0"/>
              <a:cs typeface="Times New Roman" panose="02020603050405020304" charset="0"/>
              <a:sym typeface="+mn-ea"/>
            </a:endParaRPr>
          </a:p>
          <a:p>
            <a:pPr indent="0"/>
            <a:r>
              <a:rPr lang="en-US" sz="2400" b="1" dirty="0">
                <a:latin typeface="Times New Roman" panose="02020603050405020304" charset="0"/>
                <a:cs typeface="Times New Roman" panose="02020603050405020304" charset="0"/>
                <a:sym typeface="+mn-ea"/>
              </a:rPr>
              <a:t>TESIS       : </a:t>
            </a:r>
            <a:r>
              <a:rPr lang="en-ID" altLang="en-US" sz="2400" b="1" dirty="0">
                <a:latin typeface="Times New Roman" panose="02020603050405020304" charset="0"/>
                <a:cs typeface="Times New Roman" panose="02020603050405020304" charset="0"/>
                <a:sym typeface="+mn-ea"/>
              </a:rPr>
              <a:t>Peran </a:t>
            </a:r>
            <a:r>
              <a:rPr lang="en-ID" altLang="en-US" sz="2400" b="1" dirty="0" err="1">
                <a:latin typeface="Times New Roman" panose="02020603050405020304" charset="0"/>
                <a:cs typeface="Times New Roman" panose="02020603050405020304" charset="0"/>
                <a:sym typeface="+mn-ea"/>
              </a:rPr>
              <a:t>masyarakat</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diperlukan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untuk</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menghadirkan</a:t>
            </a:r>
            <a:r>
              <a:rPr lang="en-ID" altLang="en-US" sz="2400" b="1" dirty="0">
                <a:latin typeface="Times New Roman" panose="02020603050405020304" charset="0"/>
                <a:cs typeface="Times New Roman" panose="02020603050405020304" charset="0"/>
                <a:sym typeface="+mn-ea"/>
              </a:rPr>
              <a:t> k</a:t>
            </a:r>
            <a:r>
              <a:rPr lang="en-US" sz="2400" b="1" dirty="0" err="1">
                <a:latin typeface="Times New Roman" panose="02020603050405020304" charset="0"/>
                <a:cs typeface="Times New Roman" panose="02020603050405020304" charset="0"/>
                <a:sym typeface="+mn-ea"/>
              </a:rPr>
              <a:t>ebijakan</a:t>
            </a:r>
            <a:r>
              <a:rPr lang="en-US" sz="2400" b="1" dirty="0">
                <a:latin typeface="Times New Roman" panose="02020603050405020304" charset="0"/>
                <a:cs typeface="Times New Roman" panose="02020603050405020304" charset="0"/>
                <a:sym typeface="+mn-ea"/>
              </a:rPr>
              <a:t> </a:t>
            </a:r>
            <a:r>
              <a:rPr lang="en-US" sz="2400" b="1" dirty="0" err="1">
                <a:latin typeface="Times New Roman" panose="02020603050405020304" charset="0"/>
                <a:cs typeface="Times New Roman" panose="02020603050405020304" charset="0"/>
                <a:sym typeface="+mn-ea"/>
              </a:rPr>
              <a:t>publik</a:t>
            </a:r>
            <a:r>
              <a:rPr lang="en-US" sz="2400" b="1" dirty="0">
                <a:latin typeface="Times New Roman" panose="02020603050405020304" charset="0"/>
                <a:cs typeface="Times New Roman" panose="02020603050405020304" charset="0"/>
                <a:sym typeface="+mn-ea"/>
              </a:rPr>
              <a:t> yang </a:t>
            </a:r>
            <a:r>
              <a:rPr lang="en-US" sz="2400" b="1" dirty="0" err="1">
                <a:latin typeface="Times New Roman" panose="02020603050405020304" charset="0"/>
                <a:cs typeface="Times New Roman" panose="02020603050405020304" charset="0"/>
                <a:sym typeface="+mn-ea"/>
              </a:rPr>
              <a:t>unggul</a:t>
            </a:r>
            <a:r>
              <a:rPr lang="en-ID" altLang="en-US" sz="2400" b="1" dirty="0">
                <a:latin typeface="Times New Roman" panose="02020603050405020304" charset="0"/>
                <a:cs typeface="Times New Roman" panose="02020603050405020304" charset="0"/>
                <a:sym typeface="+mn-ea"/>
              </a:rPr>
              <a:t> yang </a:t>
            </a:r>
            <a:r>
              <a:rPr lang="en-ID" altLang="en-US" sz="2400" b="1" dirty="0" err="1">
                <a:latin typeface="Times New Roman" panose="02020603050405020304" charset="0"/>
                <a:cs typeface="Times New Roman" panose="02020603050405020304" charset="0"/>
                <a:sym typeface="+mn-ea"/>
              </a:rPr>
              <a:t>dapat</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menciptakan</a:t>
            </a:r>
            <a:r>
              <a:rPr lang="en-ID" altLang="en-US" sz="2400" b="1" dirty="0">
                <a:latin typeface="Times New Roman" panose="02020603050405020304" charset="0"/>
                <a:cs typeface="Times New Roman" panose="02020603050405020304" charset="0"/>
                <a:sym typeface="+mn-ea"/>
              </a:rPr>
              <a:t> </a:t>
            </a:r>
            <a:r>
              <a:rPr lang="en-US" sz="2400" b="1" dirty="0" err="1">
                <a:latin typeface="Times New Roman" panose="02020603050405020304" charset="0"/>
                <a:cs typeface="Times New Roman" panose="02020603050405020304" charset="0"/>
                <a:sym typeface="+mn-ea"/>
              </a:rPr>
              <a:t>kehidupan</a:t>
            </a:r>
            <a:r>
              <a:rPr lang="en-US" sz="2400" b="1" dirty="0">
                <a:latin typeface="Times New Roman" panose="02020603050405020304" charset="0"/>
                <a:cs typeface="Times New Roman" panose="02020603050405020304" charset="0"/>
                <a:sym typeface="+mn-ea"/>
              </a:rPr>
              <a:t> </a:t>
            </a:r>
            <a:r>
              <a:rPr lang="en-US" sz="2400" b="1" dirty="0" err="1">
                <a:latin typeface="Times New Roman" panose="02020603050405020304" charset="0"/>
                <a:cs typeface="Times New Roman" panose="02020603050405020304" charset="0"/>
                <a:sym typeface="+mn-ea"/>
              </a:rPr>
              <a:t>publik</a:t>
            </a:r>
            <a:r>
              <a:rPr lang="en-US" sz="2400" b="1" dirty="0">
                <a:latin typeface="Times New Roman" panose="02020603050405020304" charset="0"/>
                <a:cs typeface="Times New Roman" panose="02020603050405020304" charset="0"/>
                <a:sym typeface="+mn-ea"/>
              </a:rPr>
              <a:t> yang </a:t>
            </a:r>
            <a:r>
              <a:rPr lang="en-US" sz="2400" b="1" dirty="0" err="1">
                <a:latin typeface="Times New Roman" panose="02020603050405020304" charset="0"/>
                <a:cs typeface="Times New Roman" panose="02020603050405020304" charset="0"/>
                <a:sym typeface="+mn-ea"/>
              </a:rPr>
              <a:t>damai</a:t>
            </a:r>
            <a:r>
              <a:rPr lang="en-US" sz="2400" b="1" dirty="0">
                <a:latin typeface="Times New Roman" panose="02020603050405020304" charset="0"/>
                <a:cs typeface="Times New Roman" panose="02020603050405020304" charset="0"/>
                <a:sym typeface="+mn-ea"/>
              </a:rPr>
              <a:t> </a:t>
            </a:r>
            <a:r>
              <a:rPr lang="en-ID" altLang="en-US" sz="2400" b="1" dirty="0">
                <a:latin typeface="Times New Roman" panose="02020603050405020304" charset="0"/>
                <a:cs typeface="Times New Roman" panose="02020603050405020304" charset="0"/>
                <a:sym typeface="+mn-ea"/>
              </a:rPr>
              <a:t>di Indonesia (</a:t>
            </a:r>
            <a:r>
              <a:rPr lang="en-ID" altLang="en-US" sz="2400" b="1" dirty="0" err="1">
                <a:latin typeface="Times New Roman" panose="02020603050405020304" charset="0"/>
                <a:cs typeface="Times New Roman" panose="02020603050405020304" charset="0"/>
                <a:sym typeface="+mn-ea"/>
              </a:rPr>
              <a:t>Tesis</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pernyataan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maksud</a:t>
            </a:r>
            <a:r>
              <a:rPr lang="en-ID" altLang="en-US" sz="2400" b="1" dirty="0">
                <a:latin typeface="Times New Roman" panose="02020603050405020304" charset="0"/>
                <a:cs typeface="Times New Roman" panose="02020603050405020304" charset="0"/>
                <a:sym typeface="+mn-ea"/>
              </a:rPr>
              <a:t> yang </a:t>
            </a:r>
            <a:r>
              <a:rPr lang="en-ID" altLang="en-US" sz="2400" b="1" dirty="0" err="1">
                <a:latin typeface="Times New Roman" panose="02020603050405020304" charset="0"/>
                <a:cs typeface="Times New Roman" panose="02020603050405020304" charset="0"/>
                <a:sym typeface="+mn-ea"/>
              </a:rPr>
              <a:t>menonjolkan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gagasan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utama</a:t>
            </a:r>
            <a:r>
              <a:rPr lang="en-ID" altLang="en-US" sz="2400" b="1" dirty="0">
                <a:latin typeface="Times New Roman" panose="02020603050405020304" charset="0"/>
                <a:cs typeface="Times New Roman" panose="02020603050405020304" charset="0"/>
                <a:sym typeface="+mn-ea"/>
              </a:rPr>
              <a:t>)</a:t>
            </a:r>
            <a:endParaRPr lang="en-US" sz="2400" b="1" dirty="0">
              <a:latin typeface="Times New Roman" panose="02020603050405020304" charset="0"/>
              <a:cs typeface="Times New Roman" panose="02020603050405020304" charset="0"/>
              <a:sym typeface="+mn-ea"/>
            </a:endParaRPr>
          </a:p>
          <a:p>
            <a:pPr indent="0"/>
            <a:r>
              <a:rPr lang="en-US" sz="2400" b="1" dirty="0">
                <a:latin typeface="Times New Roman" panose="02020603050405020304" charset="0"/>
                <a:cs typeface="Times New Roman" panose="02020603050405020304" charset="0"/>
                <a:sym typeface="+mn-ea"/>
              </a:rPr>
              <a:t>THEMA             : </a:t>
            </a:r>
            <a:endParaRPr lang="en-US" sz="2400" b="1" dirty="0">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Menjelaskan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pentingnya</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peran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masyarakat</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untuk</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menghadirkan</a:t>
            </a:r>
            <a:r>
              <a:rPr lang="en-ID" altLang="en-US" sz="2400" b="1" dirty="0">
                <a:latin typeface="Times New Roman" panose="02020603050405020304" charset="0"/>
                <a:cs typeface="Times New Roman" panose="02020603050405020304" charset="0"/>
                <a:sym typeface="+mn-ea"/>
              </a:rPr>
              <a:t> k</a:t>
            </a:r>
            <a:r>
              <a:rPr lang="en-US" sz="2400" b="1" dirty="0" err="1">
                <a:latin typeface="Times New Roman" panose="02020603050405020304" charset="0"/>
                <a:cs typeface="Times New Roman" panose="02020603050405020304" charset="0"/>
                <a:sym typeface="+mn-ea"/>
              </a:rPr>
              <a:t>ebijakan</a:t>
            </a:r>
            <a:r>
              <a:rPr lang="en-US" sz="2400" b="1" dirty="0">
                <a:latin typeface="Times New Roman" panose="02020603050405020304" charset="0"/>
                <a:cs typeface="Times New Roman" panose="02020603050405020304" charset="0"/>
                <a:sym typeface="+mn-ea"/>
              </a:rPr>
              <a:t> </a:t>
            </a:r>
            <a:r>
              <a:rPr lang="en-ID" altLang="en-US" sz="2400" b="1" dirty="0">
                <a:latin typeface="Times New Roman" panose="02020603050405020304" charset="0"/>
                <a:cs typeface="Times New Roman" panose="02020603050405020304" charset="0"/>
                <a:sym typeface="+mn-ea"/>
              </a:rPr>
              <a:t>p</a:t>
            </a:r>
            <a:r>
              <a:rPr lang="en-US" sz="2400" b="1" dirty="0" err="1">
                <a:latin typeface="Times New Roman" panose="02020603050405020304" charset="0"/>
                <a:cs typeface="Times New Roman" panose="02020603050405020304" charset="0"/>
                <a:sym typeface="+mn-ea"/>
              </a:rPr>
              <a:t>ublik</a:t>
            </a:r>
            <a:r>
              <a:rPr lang="en-US" sz="2400" b="1" dirty="0">
                <a:latin typeface="Times New Roman" panose="02020603050405020304" charset="0"/>
                <a:cs typeface="Times New Roman" panose="02020603050405020304" charset="0"/>
                <a:sym typeface="+mn-ea"/>
              </a:rPr>
              <a:t> </a:t>
            </a:r>
            <a:r>
              <a:rPr lang="en-ID" altLang="en-US" sz="2400" b="1" dirty="0">
                <a:latin typeface="Times New Roman" panose="02020603050405020304" charset="0"/>
                <a:cs typeface="Times New Roman" panose="02020603050405020304" charset="0"/>
                <a:sym typeface="+mn-ea"/>
              </a:rPr>
              <a:t>y</a:t>
            </a:r>
            <a:r>
              <a:rPr lang="en-US" sz="2400" b="1" dirty="0">
                <a:latin typeface="Times New Roman" panose="02020603050405020304" charset="0"/>
                <a:cs typeface="Times New Roman" panose="02020603050405020304" charset="0"/>
                <a:sym typeface="+mn-ea"/>
              </a:rPr>
              <a:t>ang </a:t>
            </a:r>
            <a:r>
              <a:rPr lang="en-ID" altLang="en-US" sz="2400" b="1" dirty="0">
                <a:latin typeface="Times New Roman" panose="02020603050405020304" charset="0"/>
                <a:cs typeface="Times New Roman" panose="02020603050405020304" charset="0"/>
                <a:sym typeface="+mn-ea"/>
              </a:rPr>
              <a:t>u</a:t>
            </a:r>
            <a:r>
              <a:rPr lang="en-US" sz="2400" b="1" dirty="0" err="1">
                <a:latin typeface="Times New Roman" panose="02020603050405020304" charset="0"/>
                <a:cs typeface="Times New Roman" panose="02020603050405020304" charset="0"/>
                <a:sym typeface="+mn-ea"/>
              </a:rPr>
              <a:t>nggul</a:t>
            </a:r>
            <a:r>
              <a:rPr lang="en-US" sz="2400" b="1" dirty="0">
                <a:latin typeface="Times New Roman" panose="02020603050405020304" charset="0"/>
                <a:cs typeface="Times New Roman" panose="02020603050405020304" charset="0"/>
                <a:sym typeface="+mn-ea"/>
              </a:rPr>
              <a:t> </a:t>
            </a:r>
            <a:r>
              <a:rPr lang="en-ID" altLang="en-US" sz="2400" b="1" dirty="0">
                <a:latin typeface="Times New Roman" panose="02020603050405020304" charset="0"/>
                <a:cs typeface="Times New Roman" panose="02020603050405020304" charset="0"/>
                <a:sym typeface="+mn-ea"/>
              </a:rPr>
              <a:t>yang </a:t>
            </a:r>
            <a:r>
              <a:rPr lang="en-ID" altLang="en-US" sz="2400" b="1" dirty="0" err="1">
                <a:latin typeface="Times New Roman" panose="02020603050405020304" charset="0"/>
                <a:cs typeface="Times New Roman" panose="02020603050405020304" charset="0"/>
                <a:sym typeface="+mn-ea"/>
              </a:rPr>
              <a:t>dapat</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menciptakan</a:t>
            </a:r>
            <a:r>
              <a:rPr lang="en-ID" altLang="en-US" sz="2400" b="1" dirty="0">
                <a:latin typeface="Times New Roman" panose="02020603050405020304" charset="0"/>
                <a:cs typeface="Times New Roman" panose="02020603050405020304" charset="0"/>
                <a:sym typeface="+mn-ea"/>
              </a:rPr>
              <a:t> </a:t>
            </a:r>
            <a:r>
              <a:rPr lang="en-US" sz="2400" b="1" dirty="0" err="1">
                <a:latin typeface="Times New Roman" panose="02020603050405020304" charset="0"/>
                <a:cs typeface="Times New Roman" panose="02020603050405020304" charset="0"/>
                <a:sym typeface="+mn-ea"/>
              </a:rPr>
              <a:t>kehidupan</a:t>
            </a:r>
            <a:r>
              <a:rPr lang="en-US" sz="2400" b="1" dirty="0">
                <a:latin typeface="Times New Roman" panose="02020603050405020304" charset="0"/>
                <a:cs typeface="Times New Roman" panose="02020603050405020304" charset="0"/>
                <a:sym typeface="+mn-ea"/>
              </a:rPr>
              <a:t> yang </a:t>
            </a:r>
            <a:r>
              <a:rPr lang="en-US" sz="2400" b="1" dirty="0" err="1">
                <a:latin typeface="Times New Roman" panose="02020603050405020304" charset="0"/>
                <a:cs typeface="Times New Roman" panose="02020603050405020304" charset="0"/>
                <a:sym typeface="+mn-ea"/>
              </a:rPr>
              <a:t>damai</a:t>
            </a:r>
            <a:r>
              <a:rPr lang="en-US" sz="2400" b="1" dirty="0">
                <a:latin typeface="Times New Roman" panose="02020603050405020304" charset="0"/>
                <a:cs typeface="Times New Roman" panose="02020603050405020304" charset="0"/>
                <a:sym typeface="+mn-ea"/>
              </a:rPr>
              <a:t> </a:t>
            </a:r>
            <a:r>
              <a:rPr lang="en-US" sz="2400" b="1" dirty="0" err="1">
                <a:latin typeface="Times New Roman" panose="02020603050405020304" charset="0"/>
                <a:cs typeface="Times New Roman" panose="02020603050405020304" charset="0"/>
                <a:sym typeface="+mn-ea"/>
              </a:rPr>
              <a:t>antarkelompok</a:t>
            </a:r>
            <a:r>
              <a:rPr lang="en-US" sz="2400" b="1" dirty="0">
                <a:latin typeface="Times New Roman" panose="02020603050405020304" charset="0"/>
                <a:cs typeface="Times New Roman" panose="02020603050405020304" charset="0"/>
                <a:sym typeface="+mn-ea"/>
              </a:rPr>
              <a:t> di </a:t>
            </a:r>
            <a:r>
              <a:rPr lang="en-US" sz="2400" b="1" dirty="0" err="1">
                <a:latin typeface="Times New Roman" panose="02020603050405020304" charset="0"/>
                <a:cs typeface="Times New Roman" panose="02020603050405020304" charset="0"/>
                <a:sym typeface="+mn-ea"/>
              </a:rPr>
              <a:t>indonesia</a:t>
            </a:r>
            <a:r>
              <a:rPr lang="en-US" sz="2400" b="1" dirty="0">
                <a:latin typeface="Times New Roman" panose="02020603050405020304" charset="0"/>
                <a:cs typeface="Times New Roman" panose="02020603050405020304" charset="0"/>
                <a:sym typeface="+mn-ea"/>
              </a:rPr>
              <a:t> </a:t>
            </a:r>
            <a:r>
              <a:rPr lang="en-ID" altLang="en-US" sz="2400" b="1" dirty="0">
                <a:latin typeface="Times New Roman" panose="02020603050405020304" charset="0"/>
                <a:cs typeface="Times New Roman" panose="02020603050405020304" charset="0"/>
                <a:sym typeface="+mn-ea"/>
              </a:rPr>
              <a:t>(</a:t>
            </a:r>
            <a:r>
              <a:rPr lang="en-ID" altLang="en-US" sz="2400" b="1" dirty="0" err="1">
                <a:latin typeface="Times New Roman" panose="02020603050405020304" charset="0"/>
                <a:cs typeface="Times New Roman" panose="02020603050405020304" charset="0"/>
                <a:sym typeface="+mn-ea"/>
              </a:rPr>
              <a:t>perumusan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masalah</a:t>
            </a:r>
            <a:r>
              <a:rPr lang="en-ID" altLang="en-US" sz="2400" b="1" dirty="0">
                <a:latin typeface="Times New Roman" panose="02020603050405020304" charset="0"/>
                <a:cs typeface="Times New Roman" panose="02020603050405020304" charset="0"/>
                <a:sym typeface="+mn-ea"/>
              </a:rPr>
              <a:t> dan </a:t>
            </a:r>
            <a:r>
              <a:rPr lang="en-ID" altLang="en-US" sz="2400" b="1" dirty="0" err="1">
                <a:latin typeface="Times New Roman" panose="02020603050405020304" charset="0"/>
                <a:cs typeface="Times New Roman" panose="02020603050405020304" charset="0"/>
                <a:sym typeface="+mn-ea"/>
              </a:rPr>
              <a:t>tujuan</a:t>
            </a:r>
            <a:r>
              <a:rPr lang="en-ID" altLang="en-US" sz="2400" b="1" dirty="0">
                <a:latin typeface="Times New Roman" panose="02020603050405020304" charset="0"/>
                <a:cs typeface="Times New Roman" panose="02020603050405020304" charset="0"/>
                <a:sym typeface="+mn-ea"/>
              </a:rPr>
              <a:t>)</a:t>
            </a:r>
            <a:endParaRPr lang="en-US" sz="2400" b="1" dirty="0">
              <a:latin typeface="Times New Roman" panose="02020603050405020304" charset="0"/>
              <a:cs typeface="Times New Roman" panose="02020603050405020304" charset="0"/>
              <a:sym typeface="+mn-ea"/>
            </a:endParaRPr>
          </a:p>
          <a:p>
            <a:pPr indent="0"/>
            <a:endParaRPr lang="en-US" sz="3200" b="1" dirty="0">
              <a:latin typeface="Times New Roman" panose="02020603050405020304" charset="0"/>
              <a:cs typeface="Times New Roman" panose="02020603050405020304" charset="0"/>
            </a:endParaRPr>
          </a:p>
          <a:p>
            <a:pPr>
              <a:lnSpc>
                <a:spcPct val="100000"/>
              </a:lnSpc>
            </a:pPr>
            <a:endParaRPr lang="en-US" sz="3200" dirty="0"/>
          </a:p>
        </p:txBody>
      </p:sp>
      <p:sp>
        <p:nvSpPr>
          <p:cNvPr id="9" name="Title 8"/>
          <p:cNvSpPr>
            <a:spLocks noGrp="1"/>
          </p:cNvSpPr>
          <p:nvPr>
            <p:ph type="title"/>
          </p:nvPr>
        </p:nvSpPr>
        <p:spPr/>
        <p:txBody>
          <a:bodyPr/>
          <a:lstStyle/>
          <a:p>
            <a:r>
              <a:rPr lang="en-ID" altLang="en-US" dirty="0"/>
              <a:t>PELATIHAN MENULIS KARYA ILMIAH</a:t>
            </a:r>
            <a:endParaRPr lang="en-US" dirty="0">
              <a:solidFill>
                <a:schemeClr val="accent4"/>
              </a:solidFill>
            </a:endParaRPr>
          </a:p>
        </p:txBody>
      </p:sp>
      <p:sp>
        <p:nvSpPr>
          <p:cNvPr id="11" name="Text Placeholder 10"/>
          <p:cNvSpPr>
            <a:spLocks noGrp="1"/>
          </p:cNvSpPr>
          <p:nvPr>
            <p:ph type="body" sz="quarter" idx="16"/>
          </p:nvPr>
        </p:nvSpPr>
        <p:spPr>
          <a:xfrm>
            <a:off x="1021315" y="939746"/>
            <a:ext cx="10333037" cy="230188"/>
          </a:xfrm>
        </p:spPr>
        <p:txBody>
          <a:bodyPr>
            <a:noAutofit/>
          </a:bodyPr>
          <a:lstStyle/>
          <a:p>
            <a:r>
              <a:rPr lang="en-ID" altLang="en-US" sz="2300" dirty="0">
                <a:solidFill>
                  <a:schemeClr val="accent6"/>
                </a:solidFill>
              </a:rPr>
              <a:t>BINSAR HUTABARAT INSTITUTE</a:t>
            </a:r>
            <a:endParaRPr lang="en-ID" altLang="en-US" sz="2300" dirty="0">
              <a:solidFill>
                <a:schemeClr val="accent6"/>
              </a:solidFill>
            </a:endParaRPr>
          </a:p>
        </p:txBody>
      </p:sp>
      <p:sp>
        <p:nvSpPr>
          <p:cNvPr id="4" name="Footer Placeholder 3"/>
          <p:cNvSpPr>
            <a:spLocks noGrp="1"/>
          </p:cNvSpPr>
          <p:nvPr>
            <p:ph type="ftr" sz="quarter" idx="11"/>
          </p:nvPr>
        </p:nvSpPr>
        <p:spPr/>
        <p:txBody>
          <a:bodyPr/>
          <a:lstStyle/>
          <a:p>
            <a:r>
              <a:rPr lang="en-ID" altLang="en-US"/>
              <a:t>www.binsarhutabarat.com</a:t>
            </a:r>
            <a:endParaRPr lang="en-US" dirty="0">
              <a:solidFill>
                <a:schemeClr val="accent4"/>
              </a:solidFill>
            </a:endParaRPr>
          </a:p>
        </p:txBody>
      </p:sp>
      <p:sp>
        <p:nvSpPr>
          <p:cNvPr id="5" name="Slide Number Placeholder 4"/>
          <p:cNvSpPr>
            <a:spLocks noGrp="1"/>
          </p:cNvSpPr>
          <p:nvPr>
            <p:ph type="sldNum" sz="quarter" idx="12"/>
          </p:nvPr>
        </p:nvSpPr>
        <p:spPr/>
        <p:txBody>
          <a:bodyPr/>
          <a:lstStyle/>
          <a:p>
            <a:r>
              <a:rPr lang="en-ID" altLang="en-US" dirty="0"/>
              <a:t>1</a:t>
            </a:r>
            <a:endParaRPr lang="en-ID" altLang="en-US" dirty="0"/>
          </a:p>
        </p:txBody>
      </p:sp>
    </p:spTree>
  </p:cSld>
  <p:clrMapOvr>
    <a:masterClrMapping/>
  </p:clrMapOvr>
  <mc:AlternateContent xmlns:mc="http://schemas.openxmlformats.org/markup-compatibility/2006">
    <mc:Choice xmlns:p14="http://schemas.microsoft.com/office/powerpoint/2010/main" Requires="p14">
      <p:transition spd="slow" p14:dur="1500">
        <p14:gallery dir="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half" idx="2"/>
          </p:nvPr>
        </p:nvSpPr>
        <p:spPr>
          <a:xfrm>
            <a:off x="339725" y="1505585"/>
            <a:ext cx="11470005" cy="4850765"/>
          </a:xfrm>
        </p:spPr>
        <p:txBody>
          <a:bodyPr>
            <a:noAutofit/>
          </a:bodyPr>
          <a:lstStyle/>
          <a:p>
            <a:pPr indent="0"/>
            <a:r>
              <a:rPr lang="en-ID" altLang="en-US" sz="2400" b="1" dirty="0" err="1">
                <a:latin typeface="Times New Roman" panose="02020603050405020304" charset="0"/>
                <a:cs typeface="Times New Roman" panose="02020603050405020304" charset="0"/>
                <a:sym typeface="+mn-ea"/>
              </a:rPr>
              <a:t>Kerangka</a:t>
            </a:r>
            <a:r>
              <a:rPr lang="en-ID" altLang="en-US" sz="2400" b="1" dirty="0">
                <a:latin typeface="Times New Roman" panose="02020603050405020304" charset="0"/>
                <a:cs typeface="Times New Roman" panose="02020603050405020304" charset="0"/>
                <a:sym typeface="+mn-ea"/>
              </a:rPr>
              <a:t> Tulisan/Kajian Teori</a:t>
            </a:r>
            <a:endParaRPr lang="en-US" sz="2400" b="1" dirty="0">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Menjelaskan pentingnya</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peran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masyarakat</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untuk</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menghadirkan</a:t>
            </a:r>
            <a:r>
              <a:rPr lang="en-ID" altLang="en-US" sz="2400" b="1" dirty="0">
                <a:latin typeface="Times New Roman" panose="02020603050405020304" charset="0"/>
                <a:cs typeface="Times New Roman" panose="02020603050405020304" charset="0"/>
                <a:sym typeface="+mn-ea"/>
              </a:rPr>
              <a:t> k</a:t>
            </a:r>
            <a:r>
              <a:rPr lang="en-US" sz="2400" b="1" dirty="0" err="1">
                <a:latin typeface="Times New Roman" panose="02020603050405020304" charset="0"/>
                <a:cs typeface="Times New Roman" panose="02020603050405020304" charset="0"/>
                <a:sym typeface="+mn-ea"/>
              </a:rPr>
              <a:t>ebijakan</a:t>
            </a:r>
            <a:r>
              <a:rPr lang="en-US" sz="2400" b="1" dirty="0">
                <a:latin typeface="Times New Roman" panose="02020603050405020304" charset="0"/>
                <a:cs typeface="Times New Roman" panose="02020603050405020304" charset="0"/>
                <a:sym typeface="+mn-ea"/>
              </a:rPr>
              <a:t> </a:t>
            </a:r>
            <a:r>
              <a:rPr lang="en-ID" altLang="en-US" sz="2400" b="1" dirty="0">
                <a:latin typeface="Times New Roman" panose="02020603050405020304" charset="0"/>
                <a:cs typeface="Times New Roman" panose="02020603050405020304" charset="0"/>
                <a:sym typeface="+mn-ea"/>
              </a:rPr>
              <a:t>p</a:t>
            </a:r>
            <a:r>
              <a:rPr lang="en-US" sz="2400" b="1" dirty="0" err="1">
                <a:latin typeface="Times New Roman" panose="02020603050405020304" charset="0"/>
                <a:cs typeface="Times New Roman" panose="02020603050405020304" charset="0"/>
                <a:sym typeface="+mn-ea"/>
              </a:rPr>
              <a:t>ublik</a:t>
            </a:r>
            <a:r>
              <a:rPr lang="en-US" sz="2400" b="1" dirty="0">
                <a:latin typeface="Times New Roman" panose="02020603050405020304" charset="0"/>
                <a:cs typeface="Times New Roman" panose="02020603050405020304" charset="0"/>
                <a:sym typeface="+mn-ea"/>
              </a:rPr>
              <a:t> </a:t>
            </a:r>
            <a:r>
              <a:rPr lang="en-ID" altLang="en-US" sz="2400" b="1" dirty="0">
                <a:latin typeface="Times New Roman" panose="02020603050405020304" charset="0"/>
                <a:cs typeface="Times New Roman" panose="02020603050405020304" charset="0"/>
                <a:sym typeface="+mn-ea"/>
              </a:rPr>
              <a:t>y</a:t>
            </a:r>
            <a:r>
              <a:rPr lang="en-US" sz="2400" b="1" dirty="0">
                <a:latin typeface="Times New Roman" panose="02020603050405020304" charset="0"/>
                <a:cs typeface="Times New Roman" panose="02020603050405020304" charset="0"/>
                <a:sym typeface="+mn-ea"/>
              </a:rPr>
              <a:t>ang </a:t>
            </a:r>
            <a:r>
              <a:rPr lang="en-ID" altLang="en-US" sz="2400" b="1" dirty="0">
                <a:latin typeface="Times New Roman" panose="02020603050405020304" charset="0"/>
                <a:cs typeface="Times New Roman" panose="02020603050405020304" charset="0"/>
                <a:sym typeface="+mn-ea"/>
              </a:rPr>
              <a:t>u</a:t>
            </a:r>
            <a:r>
              <a:rPr lang="en-US" sz="2400" b="1" dirty="0" err="1">
                <a:latin typeface="Times New Roman" panose="02020603050405020304" charset="0"/>
                <a:cs typeface="Times New Roman" panose="02020603050405020304" charset="0"/>
                <a:sym typeface="+mn-ea"/>
              </a:rPr>
              <a:t>nggul</a:t>
            </a:r>
            <a:r>
              <a:rPr lang="en-US" sz="2400" b="1" dirty="0">
                <a:latin typeface="Times New Roman" panose="02020603050405020304" charset="0"/>
                <a:cs typeface="Times New Roman" panose="02020603050405020304" charset="0"/>
                <a:sym typeface="+mn-ea"/>
              </a:rPr>
              <a:t> </a:t>
            </a:r>
            <a:r>
              <a:rPr lang="en-ID" altLang="en-US" sz="2400" b="1" dirty="0">
                <a:latin typeface="Times New Roman" panose="02020603050405020304" charset="0"/>
                <a:cs typeface="Times New Roman" panose="02020603050405020304" charset="0"/>
                <a:sym typeface="+mn-ea"/>
              </a:rPr>
              <a:t>yang </a:t>
            </a:r>
            <a:r>
              <a:rPr lang="en-ID" altLang="en-US" sz="2400" b="1" dirty="0" err="1">
                <a:latin typeface="Times New Roman" panose="02020603050405020304" charset="0"/>
                <a:cs typeface="Times New Roman" panose="02020603050405020304" charset="0"/>
                <a:sym typeface="+mn-ea"/>
              </a:rPr>
              <a:t>dapat</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menciptakan</a:t>
            </a:r>
            <a:r>
              <a:rPr lang="en-ID" altLang="en-US" sz="2400" b="1" dirty="0">
                <a:latin typeface="Times New Roman" panose="02020603050405020304" charset="0"/>
                <a:cs typeface="Times New Roman" panose="02020603050405020304" charset="0"/>
                <a:sym typeface="+mn-ea"/>
              </a:rPr>
              <a:t> </a:t>
            </a:r>
            <a:r>
              <a:rPr lang="en-US" sz="2400" b="1" dirty="0" err="1">
                <a:latin typeface="Times New Roman" panose="02020603050405020304" charset="0"/>
                <a:cs typeface="Times New Roman" panose="02020603050405020304" charset="0"/>
                <a:sym typeface="+mn-ea"/>
              </a:rPr>
              <a:t>kehidupan</a:t>
            </a:r>
            <a:r>
              <a:rPr lang="en-US" sz="2400" b="1" dirty="0">
                <a:latin typeface="Times New Roman" panose="02020603050405020304" charset="0"/>
                <a:cs typeface="Times New Roman" panose="02020603050405020304" charset="0"/>
                <a:sym typeface="+mn-ea"/>
              </a:rPr>
              <a:t> yang </a:t>
            </a:r>
            <a:r>
              <a:rPr lang="en-US" sz="2400" b="1" dirty="0" err="1">
                <a:latin typeface="Times New Roman" panose="02020603050405020304" charset="0"/>
                <a:cs typeface="Times New Roman" panose="02020603050405020304" charset="0"/>
                <a:sym typeface="+mn-ea"/>
              </a:rPr>
              <a:t>damai</a:t>
            </a:r>
            <a:r>
              <a:rPr lang="en-US" sz="2400" b="1" dirty="0">
                <a:latin typeface="Times New Roman" panose="02020603050405020304" charset="0"/>
                <a:cs typeface="Times New Roman" panose="02020603050405020304" charset="0"/>
                <a:sym typeface="+mn-ea"/>
              </a:rPr>
              <a:t> </a:t>
            </a:r>
            <a:r>
              <a:rPr lang="en-US" sz="2400" b="1" dirty="0" err="1">
                <a:latin typeface="Times New Roman" panose="02020603050405020304" charset="0"/>
                <a:cs typeface="Times New Roman" panose="02020603050405020304" charset="0"/>
                <a:sym typeface="+mn-ea"/>
              </a:rPr>
              <a:t>antarkelompok</a:t>
            </a:r>
            <a:r>
              <a:rPr lang="en-US" sz="2400" b="1" dirty="0">
                <a:latin typeface="Times New Roman" panose="02020603050405020304" charset="0"/>
                <a:cs typeface="Times New Roman" panose="02020603050405020304" charset="0"/>
                <a:sym typeface="+mn-ea"/>
              </a:rPr>
              <a:t> di </a:t>
            </a:r>
            <a:r>
              <a:rPr lang="en-US" sz="2400" b="1" dirty="0" err="1">
                <a:latin typeface="Times New Roman" panose="02020603050405020304" charset="0"/>
                <a:cs typeface="Times New Roman" panose="02020603050405020304" charset="0"/>
                <a:sym typeface="+mn-ea"/>
              </a:rPr>
              <a:t>indonesia</a:t>
            </a:r>
            <a:r>
              <a:rPr lang="en-ID" altLang="en-US" sz="2400" b="1" dirty="0" err="1">
                <a:latin typeface="Times New Roman" panose="02020603050405020304" charset="0"/>
                <a:cs typeface="Times New Roman" panose="02020603050405020304" charset="0"/>
                <a:sym typeface="+mn-ea"/>
              </a:rPr>
              <a:t>. Thema (Rumusan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Masalah dan tujuan</a:t>
            </a:r>
            <a:r>
              <a:rPr lang="en-ID" altLang="en-US" sz="2400" b="1" dirty="0">
                <a:latin typeface="Times New Roman" panose="02020603050405020304" charset="0"/>
                <a:cs typeface="Times New Roman" panose="02020603050405020304" charset="0"/>
                <a:sym typeface="+mn-ea"/>
              </a:rPr>
              <a:t>)</a:t>
            </a:r>
            <a:endParaRPr lang="en-US" sz="2400" b="1" dirty="0">
              <a:latin typeface="Times New Roman" panose="02020603050405020304" charset="0"/>
              <a:cs typeface="Times New Roman" panose="02020603050405020304" charset="0"/>
              <a:sym typeface="+mn-ea"/>
            </a:endParaRPr>
          </a:p>
          <a:p>
            <a:pPr indent="0"/>
            <a:r>
              <a:rPr lang="en-ID" altLang="en-US" sz="2400" b="1" dirty="0">
                <a:latin typeface="Times New Roman" panose="02020603050405020304" charset="0"/>
                <a:cs typeface="Times New Roman" panose="02020603050405020304" charset="0"/>
                <a:sym typeface="+mn-ea"/>
              </a:rPr>
              <a:t>	</a:t>
            </a:r>
            <a:r>
              <a:rPr lang="en-US" sz="2400" b="1" dirty="0">
                <a:latin typeface="Times New Roman" panose="02020603050405020304" charset="0"/>
                <a:cs typeface="Times New Roman" panose="02020603050405020304" charset="0"/>
                <a:sym typeface="+mn-ea"/>
              </a:rPr>
              <a:t>I.   </a:t>
            </a:r>
            <a:r>
              <a:rPr lang="en-US" sz="2400" b="1" dirty="0" err="1">
                <a:latin typeface="Times New Roman" panose="02020603050405020304" charset="0"/>
                <a:cs typeface="Times New Roman" panose="02020603050405020304" charset="0"/>
                <a:sym typeface="+mn-ea"/>
              </a:rPr>
              <a:t>Kebija</a:t>
            </a:r>
            <a:r>
              <a:rPr lang="en-ID" altLang="en-US" sz="2400" b="1" dirty="0">
                <a:latin typeface="Times New Roman" panose="02020603050405020304" charset="0"/>
                <a:cs typeface="Times New Roman" panose="02020603050405020304" charset="0"/>
                <a:sym typeface="+mn-ea"/>
              </a:rPr>
              <a:t>k</a:t>
            </a:r>
            <a:r>
              <a:rPr lang="en-US" sz="2400" b="1" dirty="0">
                <a:latin typeface="Times New Roman" panose="02020603050405020304" charset="0"/>
                <a:cs typeface="Times New Roman" panose="02020603050405020304" charset="0"/>
                <a:sym typeface="+mn-ea"/>
              </a:rPr>
              <a:t>an </a:t>
            </a:r>
            <a:r>
              <a:rPr lang="en-ID" altLang="en-US" sz="2400" b="1" dirty="0">
                <a:latin typeface="Times New Roman" panose="02020603050405020304" charset="0"/>
                <a:cs typeface="Times New Roman" panose="02020603050405020304" charset="0"/>
                <a:sym typeface="+mn-ea"/>
              </a:rPr>
              <a:t>p</a:t>
            </a:r>
            <a:r>
              <a:rPr lang="en-US" sz="2400" b="1" dirty="0" err="1">
                <a:latin typeface="Times New Roman" panose="02020603050405020304" charset="0"/>
                <a:cs typeface="Times New Roman" panose="02020603050405020304" charset="0"/>
                <a:sym typeface="+mn-ea"/>
              </a:rPr>
              <a:t>ublik</a:t>
            </a:r>
            <a:r>
              <a:rPr lang="en-US" sz="2400" b="1" dirty="0">
                <a:latin typeface="Times New Roman" panose="02020603050405020304" charset="0"/>
                <a:cs typeface="Times New Roman" panose="02020603050405020304" charset="0"/>
                <a:sym typeface="+mn-ea"/>
              </a:rPr>
              <a:t> </a:t>
            </a:r>
            <a:r>
              <a:rPr lang="en-ID" altLang="en-US" sz="2400" b="1" dirty="0">
                <a:latin typeface="Times New Roman" panose="02020603050405020304" charset="0"/>
                <a:cs typeface="Times New Roman" panose="02020603050405020304" charset="0"/>
                <a:sym typeface="+mn-ea"/>
              </a:rPr>
              <a:t>y</a:t>
            </a:r>
            <a:r>
              <a:rPr lang="en-US" sz="2400" b="1" dirty="0">
                <a:latin typeface="Times New Roman" panose="02020603050405020304" charset="0"/>
                <a:cs typeface="Times New Roman" panose="02020603050405020304" charset="0"/>
                <a:sym typeface="+mn-ea"/>
              </a:rPr>
              <a:t>ang </a:t>
            </a:r>
            <a:r>
              <a:rPr lang="en-ID" altLang="en-US" sz="2400" b="1" dirty="0">
                <a:latin typeface="Times New Roman" panose="02020603050405020304" charset="0"/>
                <a:cs typeface="Times New Roman" panose="02020603050405020304" charset="0"/>
                <a:sym typeface="+mn-ea"/>
              </a:rPr>
              <a:t>u</a:t>
            </a:r>
            <a:r>
              <a:rPr lang="en-US" sz="2400" b="1" dirty="0" err="1">
                <a:latin typeface="Times New Roman" panose="02020603050405020304" charset="0"/>
                <a:cs typeface="Times New Roman" panose="02020603050405020304" charset="0"/>
                <a:sym typeface="+mn-ea"/>
              </a:rPr>
              <a:t>nggul</a:t>
            </a:r>
            <a:r>
              <a:rPr lang="en-US" sz="2400" b="1" dirty="0">
                <a:latin typeface="Times New Roman" panose="02020603050405020304" charset="0"/>
                <a:cs typeface="Times New Roman" panose="02020603050405020304" charset="0"/>
                <a:sym typeface="+mn-ea"/>
              </a:rPr>
              <a:t> </a:t>
            </a:r>
            <a:endParaRPr lang="en-US" sz="2400" b="1" dirty="0">
              <a:latin typeface="Times New Roman" panose="02020603050405020304" charset="0"/>
              <a:cs typeface="Times New Roman" panose="02020603050405020304" charset="0"/>
              <a:sym typeface="+mn-ea"/>
            </a:endParaRPr>
          </a:p>
          <a:p>
            <a:pPr indent="0"/>
            <a:r>
              <a:rPr lang="en-ID" altLang="en-US" sz="2400" b="1" dirty="0">
                <a:latin typeface="Times New Roman" panose="02020603050405020304" charset="0"/>
                <a:cs typeface="Times New Roman" panose="02020603050405020304" charset="0"/>
                <a:sym typeface="+mn-ea"/>
              </a:rPr>
              <a:t>	</a:t>
            </a:r>
            <a:r>
              <a:rPr lang="en-US" sz="2400" b="1" dirty="0">
                <a:latin typeface="Times New Roman" panose="02020603050405020304" charset="0"/>
                <a:cs typeface="Times New Roman" panose="02020603050405020304" charset="0"/>
                <a:sym typeface="+mn-ea"/>
              </a:rPr>
              <a:t>II.  </a:t>
            </a:r>
            <a:r>
              <a:rPr lang="en-ID" altLang="en-US" sz="2400" b="1" dirty="0" err="1">
                <a:latin typeface="Times New Roman" panose="02020603050405020304" charset="0"/>
                <a:cs typeface="Times New Roman" panose="02020603050405020304" charset="0"/>
                <a:sym typeface="+mn-ea"/>
              </a:rPr>
              <a:t>Faktor-faktor</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penting</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dalam</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perumusan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kebijakan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publik</a:t>
            </a:r>
            <a:r>
              <a:rPr lang="en-ID" altLang="en-US" sz="2400" b="1" dirty="0">
                <a:latin typeface="Times New Roman" panose="02020603050405020304" charset="0"/>
                <a:cs typeface="Times New Roman" panose="02020603050405020304" charset="0"/>
                <a:sym typeface="+mn-ea"/>
              </a:rPr>
              <a:t> yang </a:t>
            </a:r>
            <a:r>
              <a:rPr lang="en-ID" altLang="en-US" sz="2400" b="1" dirty="0" err="1">
                <a:latin typeface="Times New Roman" panose="02020603050405020304" charset="0"/>
                <a:cs typeface="Times New Roman" panose="02020603050405020304" charset="0"/>
                <a:sym typeface="+mn-ea"/>
              </a:rPr>
              <a:t>unggul</a:t>
            </a:r>
            <a:endParaRPr lang="en-US" sz="2400" b="1" dirty="0">
              <a:latin typeface="Times New Roman" panose="02020603050405020304" charset="0"/>
              <a:cs typeface="Times New Roman" panose="02020603050405020304" charset="0"/>
              <a:sym typeface="+mn-ea"/>
            </a:endParaRPr>
          </a:p>
          <a:p>
            <a:pPr indent="0"/>
            <a:r>
              <a:rPr lang="en-ID" altLang="en-US" sz="2400" b="1" dirty="0">
                <a:latin typeface="Times New Roman" panose="02020603050405020304" charset="0"/>
                <a:cs typeface="Times New Roman" panose="02020603050405020304" charset="0"/>
                <a:sym typeface="+mn-ea"/>
              </a:rPr>
              <a:t>	III. </a:t>
            </a:r>
            <a:r>
              <a:rPr lang="en-ID" altLang="en-US" sz="2400" b="1" dirty="0" err="1">
                <a:latin typeface="Times New Roman" panose="02020603050405020304" charset="0"/>
                <a:cs typeface="Times New Roman" panose="02020603050405020304" charset="0"/>
                <a:sym typeface="+mn-ea"/>
              </a:rPr>
              <a:t>Keterlibatan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masyarakat</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dalam</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perumusan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kebijakan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publik</a:t>
            </a:r>
            <a:r>
              <a:rPr lang="en-ID" altLang="en-US" sz="2400" b="1" dirty="0">
                <a:latin typeface="Times New Roman" panose="02020603050405020304" charset="0"/>
                <a:cs typeface="Times New Roman" panose="02020603050405020304" charset="0"/>
                <a:sym typeface="+mn-ea"/>
              </a:rPr>
              <a:t> yang </a:t>
            </a:r>
            <a:r>
              <a:rPr lang="en-ID" altLang="en-US" sz="2400" b="1" dirty="0" err="1">
                <a:latin typeface="Times New Roman" panose="02020603050405020304" charset="0"/>
                <a:cs typeface="Times New Roman" panose="02020603050405020304" charset="0"/>
                <a:sym typeface="+mn-ea"/>
              </a:rPr>
              <a:t>unggul</a:t>
            </a:r>
            <a:r>
              <a:rPr lang="en-ID" altLang="en-US" sz="2400" b="1" dirty="0">
                <a:latin typeface="Times New Roman" panose="02020603050405020304" charset="0"/>
                <a:cs typeface="Times New Roman" panose="02020603050405020304" charset="0"/>
                <a:sym typeface="+mn-ea"/>
              </a:rPr>
              <a:t> di Indonesia</a:t>
            </a:r>
            <a:endParaRPr lang="en-ID" altLang="en-US" sz="2400" b="1" dirty="0"/>
          </a:p>
          <a:p>
            <a:pPr indent="0"/>
            <a:r>
              <a:rPr lang="en-ID" altLang="en-US" sz="2400" b="1" dirty="0"/>
              <a:t>Judul. Kajian Konseptual/Kajian teori: Implementasi “Peran Masyarakat dalam Perumusan Kebijakan Publik yang Unggul di Indonesia.”</a:t>
            </a:r>
            <a:endParaRPr lang="en-ID" altLang="en-US" sz="2400" b="1" dirty="0"/>
          </a:p>
          <a:p>
            <a:pPr indent="0"/>
            <a:r>
              <a:rPr lang="en-ID" altLang="en-US" sz="2400" b="1" dirty="0"/>
              <a:t>Kuantitatif: Pengaruh Keterlibatan Masyarakat terhadap Perumusan Kebijakan Publik</a:t>
            </a:r>
            <a:endParaRPr lang="en-ID" altLang="en-US" sz="2400" b="1" dirty="0"/>
          </a:p>
          <a:p>
            <a:pPr indent="0"/>
            <a:r>
              <a:rPr lang="en-ID" altLang="en-US" sz="2400" b="1" dirty="0"/>
              <a:t>Kualitatif. Peran Masyarakat Pada Perumusan Kebijakan Publik Yang Unggul di Indonesia</a:t>
            </a:r>
            <a:endParaRPr lang="en-ID" altLang="en-US" sz="2400" b="1" dirty="0"/>
          </a:p>
        </p:txBody>
      </p:sp>
      <p:sp>
        <p:nvSpPr>
          <p:cNvPr id="9" name="Title 8"/>
          <p:cNvSpPr>
            <a:spLocks noGrp="1"/>
          </p:cNvSpPr>
          <p:nvPr>
            <p:ph type="title"/>
          </p:nvPr>
        </p:nvSpPr>
        <p:spPr/>
        <p:txBody>
          <a:bodyPr/>
          <a:lstStyle/>
          <a:p>
            <a:r>
              <a:rPr lang="en-ID" altLang="en-US" dirty="0"/>
              <a:t>PELATIHAN MENULIS KARYA ILMIAH</a:t>
            </a:r>
            <a:endParaRPr lang="en-US" dirty="0">
              <a:solidFill>
                <a:schemeClr val="accent4"/>
              </a:solidFill>
            </a:endParaRPr>
          </a:p>
        </p:txBody>
      </p:sp>
      <p:sp>
        <p:nvSpPr>
          <p:cNvPr id="11" name="Text Placeholder 10"/>
          <p:cNvSpPr>
            <a:spLocks noGrp="1"/>
          </p:cNvSpPr>
          <p:nvPr>
            <p:ph type="body" sz="quarter" idx="16"/>
          </p:nvPr>
        </p:nvSpPr>
        <p:spPr>
          <a:xfrm>
            <a:off x="1021315" y="939746"/>
            <a:ext cx="10333037" cy="230188"/>
          </a:xfrm>
        </p:spPr>
        <p:txBody>
          <a:bodyPr>
            <a:noAutofit/>
          </a:bodyPr>
          <a:lstStyle/>
          <a:p>
            <a:r>
              <a:rPr lang="en-ID" altLang="en-US" sz="2300" dirty="0">
                <a:solidFill>
                  <a:schemeClr val="accent6"/>
                </a:solidFill>
              </a:rPr>
              <a:t>BINSAR HUTABARAT INSTITUTE</a:t>
            </a:r>
            <a:endParaRPr lang="en-ID" altLang="en-US" sz="2300" dirty="0">
              <a:solidFill>
                <a:schemeClr val="accent6"/>
              </a:solidFill>
            </a:endParaRPr>
          </a:p>
        </p:txBody>
      </p:sp>
      <p:sp>
        <p:nvSpPr>
          <p:cNvPr id="4" name="Footer Placeholder 3"/>
          <p:cNvSpPr>
            <a:spLocks noGrp="1"/>
          </p:cNvSpPr>
          <p:nvPr>
            <p:ph type="ftr" sz="quarter" idx="11"/>
          </p:nvPr>
        </p:nvSpPr>
        <p:spPr/>
        <p:txBody>
          <a:bodyPr/>
          <a:lstStyle/>
          <a:p>
            <a:r>
              <a:rPr lang="en-ID" altLang="en-US"/>
              <a:t>www.binsarhutabarat.com</a:t>
            </a:r>
            <a:endParaRPr lang="en-US" dirty="0">
              <a:solidFill>
                <a:schemeClr val="accent4"/>
              </a:solidFill>
            </a:endParaRPr>
          </a:p>
        </p:txBody>
      </p:sp>
      <p:sp>
        <p:nvSpPr>
          <p:cNvPr id="5" name="Slide Number Placeholder 4"/>
          <p:cNvSpPr>
            <a:spLocks noGrp="1"/>
          </p:cNvSpPr>
          <p:nvPr>
            <p:ph type="sldNum" sz="quarter" idx="12"/>
          </p:nvPr>
        </p:nvSpPr>
        <p:spPr/>
        <p:txBody>
          <a:bodyPr/>
          <a:lstStyle/>
          <a:p>
            <a:r>
              <a:rPr lang="en-ID" altLang="en-US" dirty="0"/>
              <a:t>1</a:t>
            </a:r>
            <a:endParaRPr lang="en-ID" altLang="en-US" dirty="0"/>
          </a:p>
        </p:txBody>
      </p:sp>
    </p:spTree>
  </p:cSld>
  <p:clrMapOvr>
    <a:masterClrMapping/>
  </p:clrMapOvr>
  <mc:AlternateContent xmlns:mc="http://schemas.openxmlformats.org/markup-compatibility/2006">
    <mc:Choice xmlns:p14="http://schemas.microsoft.com/office/powerpoint/2010/main" Requires="p14">
      <p:transition spd="slow" p14:dur="1500">
        <p14:gallery dir="l"/>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635" y="0"/>
            <a:ext cx="11511280" cy="1198880"/>
          </a:xfrm>
          <a:prstGeom prst="rect">
            <a:avLst/>
          </a:prstGeom>
          <a:noFill/>
        </p:spPr>
        <p:txBody>
          <a:bodyPr wrap="square" rtlCol="0" anchor="t">
            <a:spAutoFit/>
          </a:bodyPr>
          <a:lstStyle/>
          <a:p>
            <a:pPr marL="0" marR="0" lvl="0" indent="0" algn="ctr" defTabSz="914400" rtl="0" eaLnBrk="0" fontAlgn="base" latinLnBrk="0" hangingPunct="0">
              <a:lnSpc>
                <a:spcPct val="100000"/>
              </a:lnSpc>
              <a:spcBef>
                <a:spcPct val="0"/>
              </a:spcBef>
              <a:spcAft>
                <a:spcPct val="0"/>
              </a:spcAft>
              <a:buClrTx/>
              <a:buSzTx/>
              <a:buFontTx/>
              <a:buNone/>
            </a:pPr>
            <a:r>
              <a:rPr kumimoji="0" lang="en-ID" altLang="en-US" sz="2400" b="1" i="0" u="none" strike="noStrike" cap="none" normalizeH="0" baseline="0" dirty="0">
                <a:solidFill>
                  <a:schemeClr val="tx1"/>
                </a:solidFill>
                <a:effectLst>
                  <a:outerShdw blurRad="38100" dist="19050" dir="2700000" algn="tl" rotWithShape="0">
                    <a:schemeClr val="dk1">
                      <a:alpha val="40000"/>
                    </a:schemeClr>
                  </a:outerShdw>
                </a:effectLst>
              </a:rPr>
              <a:t>Untuk menguji, apakah kita cukup menguasai topik</a:t>
            </a:r>
            <a:endParaRPr kumimoji="0" lang="en-US" altLang="en-US" sz="2400" b="1" i="0" u="none" strike="noStrike" cap="none" normalizeH="0" baseline="0" dirty="0">
              <a:solidFill>
                <a:schemeClr val="tx1"/>
              </a:solidFill>
              <a:effectLst>
                <a:outerShdw blurRad="38100" dist="19050" dir="2700000" algn="tl" rotWithShape="0">
                  <a:schemeClr val="dk1">
                    <a:alpha val="40000"/>
                  </a:schemeClr>
                </a:outerShdw>
              </a:effectLst>
            </a:endParaRPr>
          </a:p>
          <a:p>
            <a:pPr marL="0" marR="0" lvl="0" indent="0" algn="ctr" defTabSz="914400" rtl="0" eaLnBrk="0" fontAlgn="base" latinLnBrk="0" hangingPunct="0">
              <a:lnSpc>
                <a:spcPct val="100000"/>
              </a:lnSpc>
              <a:spcBef>
                <a:spcPct val="0"/>
              </a:spcBef>
              <a:spcAft>
                <a:spcPct val="0"/>
              </a:spcAft>
              <a:buClrTx/>
              <a:buSzTx/>
              <a:buFontTx/>
              <a:buNone/>
            </a:pPr>
            <a:r>
              <a:rPr lang="en-US" altLang="en-US" sz="2400" b="1" dirty="0" err="1">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buat</a:t>
            </a:r>
            <a:r>
              <a:rPr lang="en-US"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 </a:t>
            </a:r>
            <a:r>
              <a:rPr lang="en-US" altLang="en-US" sz="2400" b="1" dirty="0" err="1">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tabel</a:t>
            </a:r>
            <a:r>
              <a:rPr lang="en-US"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 </a:t>
            </a:r>
            <a:r>
              <a:rPr lang="en-ID"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T</a:t>
            </a:r>
            <a:r>
              <a:rPr lang="en-US" altLang="en-US" sz="2400" b="1" dirty="0" err="1">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eori,Realitas</a:t>
            </a:r>
            <a:r>
              <a:rPr lang="en-US"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a:t>
            </a:r>
            <a:r>
              <a:rPr lang="en-ID"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Problem, Respons</a:t>
            </a:r>
            <a:r>
              <a:rPr lang="en-US"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 dan </a:t>
            </a:r>
            <a:r>
              <a:rPr lang="en-ID"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S</a:t>
            </a:r>
            <a:r>
              <a:rPr lang="en-US" altLang="en-US" sz="2400" b="1" dirty="0" err="1">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olusi</a:t>
            </a:r>
            <a:r>
              <a:rPr lang="en-US"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 </a:t>
            </a:r>
            <a:r>
              <a:rPr lang="en-US" altLang="en-US" sz="2400" b="1" dirty="0" err="1">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Kualifikasi</a:t>
            </a:r>
            <a:r>
              <a:rPr lang="en-US"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 </a:t>
            </a:r>
            <a:r>
              <a:rPr lang="en-US" altLang="en-US" sz="2400" b="1" dirty="0" err="1">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untuk</a:t>
            </a:r>
            <a:r>
              <a:rPr lang="en-US"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 </a:t>
            </a:r>
            <a:r>
              <a:rPr lang="en-US" altLang="en-US" sz="2400" b="1" dirty="0" err="1">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S</a:t>
            </a:r>
            <a:r>
              <a:rPr lang="en-ID" altLang="en-US" sz="2400" b="1" dirty="0" err="1">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1: </a:t>
            </a:r>
            <a:r>
              <a:rPr lang="en-US" altLang="en-US" sz="2400" b="1" dirty="0" err="1">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Analisis</a:t>
            </a:r>
            <a:r>
              <a:rPr lang="en-US"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 (</a:t>
            </a:r>
            <a:r>
              <a:rPr lang="en-ID"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D</a:t>
            </a:r>
            <a:r>
              <a:rPr lang="en-US" altLang="en-US" sz="2400" b="1" dirty="0" err="1">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eskriptif</a:t>
            </a:r>
            <a:r>
              <a:rPr lang="en-US"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 </a:t>
            </a:r>
            <a:r>
              <a:rPr lang="en-ID"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A</a:t>
            </a:r>
            <a:r>
              <a:rPr lang="en-US" altLang="en-US" sz="2400" b="1" dirty="0" err="1">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nalisis</a:t>
            </a:r>
            <a:r>
              <a:rPr lang="en-US"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 </a:t>
            </a:r>
            <a:r>
              <a:rPr lang="en-ID"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S2</a:t>
            </a:r>
            <a:r>
              <a:rPr lang="en-US"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 </a:t>
            </a:r>
            <a:r>
              <a:rPr lang="en-US" altLang="en-US" sz="2400" b="1" dirty="0" err="1">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Evaluasi</a:t>
            </a:r>
            <a:r>
              <a:rPr lang="en-US"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 (</a:t>
            </a:r>
            <a:r>
              <a:rPr lang="en-ID"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K</a:t>
            </a:r>
            <a:r>
              <a:rPr lang="en-US" altLang="en-US" sz="2400" b="1" dirty="0" err="1">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ritik</a:t>
            </a:r>
            <a:r>
              <a:rPr lang="en-US"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 </a:t>
            </a:r>
            <a:r>
              <a:rPr lang="en-US" altLang="en-US" sz="2400" b="1" dirty="0" err="1">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atau</a:t>
            </a:r>
            <a:r>
              <a:rPr lang="en-US"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 </a:t>
            </a:r>
            <a:r>
              <a:rPr lang="en-ID"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P</a:t>
            </a:r>
            <a:r>
              <a:rPr lang="en-US" altLang="en-US" sz="2400" b="1" dirty="0" err="1">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erbandingan</a:t>
            </a:r>
            <a:r>
              <a:rPr lang="en-US"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 </a:t>
            </a:r>
            <a:r>
              <a:rPr lang="en-ID"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S3, T</a:t>
            </a:r>
            <a:r>
              <a:rPr lang="en-ID" altLang="en-US" sz="2400" b="1" dirty="0" err="1">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emuan</a:t>
            </a:r>
            <a:r>
              <a:rPr lang="en-US"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 </a:t>
            </a:r>
            <a:r>
              <a:rPr lang="en-US" altLang="en-US" sz="2400" b="1" dirty="0" err="1">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Baru</a:t>
            </a:r>
            <a:r>
              <a:rPr lang="en-US"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rPr>
              <a:t>)</a:t>
            </a:r>
            <a:endParaRPr lang="en-US" altLang="en-US" sz="2400" b="1" dirty="0">
              <a:solidFill>
                <a:schemeClr val="tx1"/>
              </a:solidFill>
              <a:effectLst>
                <a:outerShdw blurRad="38100" dist="19050" dir="2700000" algn="tl" rotWithShape="0">
                  <a:schemeClr val="dk1">
                    <a:alpha val="40000"/>
                  </a:schemeClr>
                </a:outerShdw>
              </a:effectLst>
              <a:latin typeface="Calibri" panose="020F0502020204030204" charset="0"/>
              <a:ea typeface="Calibri" panose="020F0502020204030204" charset="0"/>
              <a:cs typeface="Times New Roman" panose="02020603050405020304" charset="0"/>
              <a:sym typeface="+mn-ea"/>
            </a:endParaRPr>
          </a:p>
        </p:txBody>
      </p:sp>
      <p:graphicFrame>
        <p:nvGraphicFramePr>
          <p:cNvPr id="4" name="Table 3"/>
          <p:cNvGraphicFramePr/>
          <p:nvPr/>
        </p:nvGraphicFramePr>
        <p:xfrm>
          <a:off x="229870" y="1172210"/>
          <a:ext cx="11202670" cy="5673090"/>
        </p:xfrm>
        <a:graphic>
          <a:graphicData uri="http://schemas.openxmlformats.org/drawingml/2006/table">
            <a:tbl>
              <a:tblPr firstRow="1" bandRow="1">
                <a:tableStyleId>{5C22544A-7EE6-4342-B048-85BDC9FD1C3A}</a:tableStyleId>
              </a:tblPr>
              <a:tblGrid>
                <a:gridCol w="1671320"/>
                <a:gridCol w="2040255"/>
                <a:gridCol w="1621155"/>
                <a:gridCol w="2144395"/>
                <a:gridCol w="1852295"/>
                <a:gridCol w="1873250"/>
              </a:tblGrid>
              <a:tr h="826770">
                <a:tc>
                  <a:txBody>
                    <a:bodyPr/>
                    <a:lstStyle/>
                    <a:p>
                      <a:pPr>
                        <a:buNone/>
                      </a:pPr>
                      <a:r>
                        <a:rPr lang="en-ID" altLang="en-US" sz="2400" b="1">
                          <a:solidFill>
                            <a:schemeClr val="tx1"/>
                          </a:solidFill>
                        </a:rPr>
                        <a:t>Teori</a:t>
                      </a:r>
                      <a:endParaRPr lang="en-ID" altLang="en-US" sz="2400" b="1">
                        <a:solidFill>
                          <a:schemeClr val="tx1"/>
                        </a:solidFill>
                      </a:endParaRPr>
                    </a:p>
                  </a:txBody>
                  <a:tcPr/>
                </a:tc>
                <a:tc>
                  <a:txBody>
                    <a:bodyPr/>
                    <a:lstStyle/>
                    <a:p>
                      <a:pPr>
                        <a:buNone/>
                      </a:pPr>
                      <a:r>
                        <a:rPr lang="en-ID" altLang="en-US" sz="2400" b="1">
                          <a:solidFill>
                            <a:schemeClr val="tx1"/>
                          </a:solidFill>
                        </a:rPr>
                        <a:t>Realitas</a:t>
                      </a:r>
                      <a:endParaRPr lang="en-ID" altLang="en-US" sz="2400" b="1">
                        <a:solidFill>
                          <a:schemeClr val="tx1"/>
                        </a:solidFill>
                      </a:endParaRPr>
                    </a:p>
                  </a:txBody>
                  <a:tcPr/>
                </a:tc>
                <a:tc>
                  <a:txBody>
                    <a:bodyPr/>
                    <a:lstStyle/>
                    <a:p>
                      <a:pPr>
                        <a:buNone/>
                      </a:pPr>
                      <a:r>
                        <a:rPr lang="en-ID" altLang="en-US" sz="2400" b="1">
                          <a:solidFill>
                            <a:schemeClr val="tx1"/>
                          </a:solidFill>
                        </a:rPr>
                        <a:t>Problem</a:t>
                      </a:r>
                      <a:endParaRPr lang="en-ID" altLang="en-US" sz="2400" b="1">
                        <a:solidFill>
                          <a:schemeClr val="tx1"/>
                        </a:solidFill>
                      </a:endParaRPr>
                    </a:p>
                  </a:txBody>
                  <a:tcPr/>
                </a:tc>
                <a:tc>
                  <a:txBody>
                    <a:bodyPr/>
                    <a:lstStyle/>
                    <a:p>
                      <a:pPr>
                        <a:buNone/>
                      </a:pPr>
                      <a:r>
                        <a:rPr lang="en-ID" altLang="en-US" sz="2400" b="1">
                          <a:solidFill>
                            <a:schemeClr val="tx1"/>
                          </a:solidFill>
                        </a:rPr>
                        <a:t>Respon</a:t>
                      </a:r>
                      <a:endParaRPr lang="en-ID" altLang="en-US" sz="2400" b="1">
                        <a:solidFill>
                          <a:schemeClr val="tx1"/>
                        </a:solidFill>
                      </a:endParaRPr>
                    </a:p>
                  </a:txBody>
                  <a:tcPr/>
                </a:tc>
                <a:tc>
                  <a:txBody>
                    <a:bodyPr/>
                    <a:lstStyle/>
                    <a:p>
                      <a:pPr>
                        <a:buNone/>
                      </a:pPr>
                      <a:r>
                        <a:rPr lang="en-ID" altLang="en-US" sz="2400" b="1">
                          <a:solidFill>
                            <a:schemeClr val="tx1"/>
                          </a:solidFill>
                        </a:rPr>
                        <a:t>Solusi</a:t>
                      </a:r>
                      <a:endParaRPr lang="en-ID" altLang="en-US" sz="2400" b="1">
                        <a:solidFill>
                          <a:schemeClr val="tx1"/>
                        </a:solidFill>
                      </a:endParaRPr>
                    </a:p>
                  </a:txBody>
                  <a:tcPr/>
                </a:tc>
                <a:tc>
                  <a:txBody>
                    <a:bodyPr/>
                    <a:lstStyle/>
                    <a:p>
                      <a:pPr>
                        <a:buNone/>
                      </a:pPr>
                      <a:r>
                        <a:rPr lang="en-ID" altLang="en-US" sz="2400" b="1">
                          <a:solidFill>
                            <a:schemeClr val="tx1"/>
                          </a:solidFill>
                        </a:rPr>
                        <a:t>Keterangan</a:t>
                      </a:r>
                      <a:endParaRPr lang="en-ID" altLang="en-US" sz="2400" b="1">
                        <a:solidFill>
                          <a:schemeClr val="tx1"/>
                        </a:solidFill>
                      </a:endParaRPr>
                    </a:p>
                  </a:txBody>
                  <a:tcPr/>
                </a:tc>
              </a:tr>
              <a:tr h="4155440">
                <a:tc>
                  <a:txBody>
                    <a:bodyPr/>
                    <a:lstStyle/>
                    <a:p>
                      <a:pPr>
                        <a:buNone/>
                      </a:pPr>
                      <a:r>
                        <a:rPr lang="en-ID" altLang="en-US" sz="2400" b="1" dirty="0" err="1"/>
                        <a:t>Kebijakan</a:t>
                      </a:r>
                      <a:r>
                        <a:rPr lang="en-ID" altLang="en-US" sz="2400" b="1" dirty="0"/>
                        <a:t> </a:t>
                      </a:r>
                      <a:r>
                        <a:rPr lang="en-ID" altLang="en-US" sz="2400" b="1" dirty="0" err="1"/>
                        <a:t>publik</a:t>
                      </a:r>
                      <a:r>
                        <a:rPr lang="en-ID" altLang="en-US" sz="2400" b="1" dirty="0"/>
                        <a:t> yang </a:t>
                      </a:r>
                      <a:r>
                        <a:rPr lang="en-ID" altLang="en-US" sz="2400" b="1" dirty="0" err="1"/>
                        <a:t>unggul</a:t>
                      </a:r>
                      <a:r>
                        <a:rPr lang="en-ID" altLang="en-US" sz="2400" b="1" dirty="0"/>
                        <a:t>, review </a:t>
                      </a:r>
                      <a:r>
                        <a:rPr lang="en-ID" altLang="en-US" sz="2400" b="1" dirty="0" err="1"/>
                        <a:t>berbagai</a:t>
                      </a:r>
                      <a:r>
                        <a:rPr lang="en-ID" altLang="en-US" sz="2400" b="1" dirty="0"/>
                        <a:t> </a:t>
                      </a:r>
                      <a:r>
                        <a:rPr lang="en-ID" altLang="en-US" sz="2400" b="1" dirty="0" err="1"/>
                        <a:t>teori</a:t>
                      </a:r>
                      <a:r>
                        <a:rPr lang="en-ID" altLang="en-US" sz="2400" b="1" dirty="0"/>
                        <a:t> </a:t>
                      </a:r>
                      <a:r>
                        <a:rPr lang="en-ID" altLang="en-US" sz="2400" b="1" dirty="0" err="1"/>
                        <a:t>tentang</a:t>
                      </a:r>
                      <a:r>
                        <a:rPr lang="en-ID" altLang="en-US" sz="2400" b="1" dirty="0"/>
                        <a:t> </a:t>
                      </a:r>
                      <a:r>
                        <a:rPr lang="en-ID" altLang="en-US" sz="2400" b="1" dirty="0" err="1"/>
                        <a:t>kebijakan</a:t>
                      </a:r>
                      <a:r>
                        <a:rPr lang="en-ID" altLang="en-US" sz="2400" b="1" dirty="0"/>
                        <a:t> publik yang </a:t>
                      </a:r>
                      <a:r>
                        <a:rPr lang="en-ID" altLang="en-US" sz="2400" b="1" dirty="0" err="1"/>
                        <a:t>unggul</a:t>
                      </a:r>
                      <a:r>
                        <a:rPr lang="en-ID" altLang="en-US" sz="2400" b="1" dirty="0"/>
                        <a:t>.</a:t>
                      </a:r>
                      <a:endParaRPr lang="en-ID" altLang="en-US" sz="2400" b="1" dirty="0"/>
                    </a:p>
                  </a:txBody>
                  <a:tcPr/>
                </a:tc>
                <a:tc>
                  <a:txBody>
                    <a:bodyPr/>
                    <a:lstStyle/>
                    <a:p>
                      <a:pPr>
                        <a:buNone/>
                      </a:pPr>
                      <a:r>
                        <a:rPr lang="en-ID" altLang="en-US" sz="2400" b="1" dirty="0" err="1"/>
                        <a:t>Terdapat</a:t>
                      </a:r>
                      <a:r>
                        <a:rPr lang="en-ID" altLang="en-US" sz="2400" b="1" dirty="0"/>
                        <a:t> </a:t>
                      </a:r>
                      <a:r>
                        <a:rPr lang="en-ID" altLang="en-US" sz="2400" b="1" dirty="0" err="1"/>
                        <a:t>kebijakan</a:t>
                      </a:r>
                      <a:r>
                        <a:rPr lang="en-ID" altLang="en-US" sz="2400" b="1" dirty="0"/>
                        <a:t> </a:t>
                      </a:r>
                      <a:r>
                        <a:rPr lang="en-ID" altLang="en-US" sz="2400" b="1" dirty="0" err="1"/>
                        <a:t>publik</a:t>
                      </a:r>
                      <a:r>
                        <a:rPr lang="en-ID" altLang="en-US" sz="2400" b="1" dirty="0"/>
                        <a:t> yang </a:t>
                      </a:r>
                      <a:r>
                        <a:rPr lang="en-ID" altLang="en-US" sz="2400" b="1" dirty="0" err="1"/>
                        <a:t>lemah</a:t>
                      </a:r>
                      <a:r>
                        <a:rPr lang="en-ID" altLang="en-US" sz="2400" b="1" dirty="0"/>
                        <a:t> </a:t>
                      </a:r>
                      <a:r>
                        <a:rPr lang="en-ID" altLang="en-US" sz="2400" b="1" dirty="0" err="1"/>
                        <a:t>dalam</a:t>
                      </a:r>
                      <a:r>
                        <a:rPr lang="en-ID" altLang="en-US" sz="2400" b="1" dirty="0"/>
                        <a:t> </a:t>
                      </a:r>
                      <a:r>
                        <a:rPr lang="en-ID" altLang="en-US" sz="2400" b="1" dirty="0" err="1"/>
                        <a:t>pelaksanaan</a:t>
                      </a:r>
                      <a:r>
                        <a:rPr lang="en-ID" altLang="en-US" sz="2400" b="1" dirty="0"/>
                        <a:t>/data </a:t>
                      </a:r>
                      <a:r>
                        <a:rPr lang="en-ID" altLang="en-US" sz="2400" b="1" dirty="0" err="1"/>
                        <a:t>didapat</a:t>
                      </a:r>
                      <a:r>
                        <a:rPr lang="en-ID" altLang="en-US" sz="2400" b="1" dirty="0"/>
                        <a:t> </a:t>
                      </a:r>
                      <a:r>
                        <a:rPr lang="en-ID" altLang="en-US" sz="2400" b="1" dirty="0" err="1"/>
                        <a:t>dari</a:t>
                      </a:r>
                      <a:r>
                        <a:rPr lang="en-ID" altLang="en-US" sz="2400" b="1" dirty="0"/>
                        <a:t> </a:t>
                      </a:r>
                      <a:r>
                        <a:rPr lang="en-ID" altLang="en-US" sz="2400" b="1" dirty="0" err="1"/>
                        <a:t>hasil</a:t>
                      </a:r>
                      <a:r>
                        <a:rPr lang="en-ID" altLang="en-US" sz="2400" b="1" dirty="0"/>
                        <a:t> Penelitian yang </a:t>
                      </a:r>
                      <a:r>
                        <a:rPr lang="en-ID" altLang="en-US" sz="2400" b="1" dirty="0" err="1"/>
                        <a:t>relevan</a:t>
                      </a:r>
                      <a:endParaRPr lang="en-ID" altLang="en-US" sz="2400" b="1" dirty="0"/>
                    </a:p>
                  </a:txBody>
                  <a:tcPr/>
                </a:tc>
                <a:tc>
                  <a:txBody>
                    <a:bodyPr/>
                    <a:lstStyle/>
                    <a:p>
                      <a:pPr>
                        <a:buNone/>
                      </a:pPr>
                      <a:r>
                        <a:rPr lang="en-ID" altLang="en-US" sz="2400" b="1" dirty="0" err="1"/>
                        <a:t>ada</a:t>
                      </a:r>
                      <a:r>
                        <a:rPr lang="en-ID" altLang="en-US" sz="2400" b="1" dirty="0"/>
                        <a:t> </a:t>
                      </a:r>
                      <a:r>
                        <a:rPr lang="en-ID" altLang="en-US" sz="2400" b="1" dirty="0" err="1"/>
                        <a:t>kelompok</a:t>
                      </a:r>
                      <a:r>
                        <a:rPr lang="en-ID" altLang="en-US" sz="2400" b="1" dirty="0"/>
                        <a:t> yang </a:t>
                      </a:r>
                      <a:r>
                        <a:rPr lang="en-ID" altLang="en-US" sz="2400" b="1" dirty="0" err="1"/>
                        <a:t>disingkir</a:t>
                      </a:r>
                      <a:r>
                        <a:rPr lang="en-ID" altLang="en-US" sz="2400" b="1" dirty="0"/>
                        <a:t>-</a:t>
                      </a:r>
                      <a:endParaRPr lang="en-ID" altLang="en-US" sz="2400" b="1" dirty="0"/>
                    </a:p>
                    <a:p>
                      <a:pPr>
                        <a:buNone/>
                      </a:pPr>
                      <a:r>
                        <a:rPr lang="en-ID" altLang="en-US" sz="2400" b="1" dirty="0"/>
                        <a:t>Kan/data </a:t>
                      </a:r>
                      <a:r>
                        <a:rPr lang="en-ID" altLang="en-US" sz="2400" b="1" dirty="0" err="1"/>
                        <a:t>dari</a:t>
                      </a:r>
                      <a:r>
                        <a:rPr lang="en-ID" altLang="en-US" sz="2400" b="1" dirty="0"/>
                        <a:t> </a:t>
                      </a:r>
                      <a:r>
                        <a:rPr lang="en-ID" altLang="en-US" sz="2400" b="1" dirty="0" err="1"/>
                        <a:t>hasil</a:t>
                      </a:r>
                      <a:r>
                        <a:rPr lang="en-ID" altLang="en-US" sz="2400" b="1" dirty="0"/>
                        <a:t> Penelitian yang </a:t>
                      </a:r>
                      <a:r>
                        <a:rPr lang="en-ID" altLang="en-US" sz="2400" b="1" dirty="0" err="1"/>
                        <a:t>relevan</a:t>
                      </a:r>
                      <a:endParaRPr lang="en-ID" altLang="en-US" sz="2400" b="1" dirty="0"/>
                    </a:p>
                  </a:txBody>
                  <a:tcPr/>
                </a:tc>
                <a:tc>
                  <a:txBody>
                    <a:bodyPr/>
                    <a:lstStyle/>
                    <a:p>
                      <a:pPr>
                        <a:buNone/>
                      </a:pPr>
                      <a:r>
                        <a:rPr lang="en-ID" altLang="en-US" sz="2400" b="1" dirty="0" err="1"/>
                        <a:t>Mendorong</a:t>
                      </a:r>
                      <a:r>
                        <a:rPr lang="en-ID" altLang="en-US" sz="2400" b="1" dirty="0"/>
                        <a:t> </a:t>
                      </a:r>
                      <a:r>
                        <a:rPr lang="en-ID" altLang="en-US" sz="2400" b="1" dirty="0" err="1"/>
                        <a:t>masyarakat</a:t>
                      </a:r>
                      <a:r>
                        <a:rPr lang="en-ID" altLang="en-US" sz="2400" b="1" dirty="0"/>
                        <a:t> </a:t>
                      </a:r>
                      <a:r>
                        <a:rPr lang="en-ID" altLang="en-US" sz="2400" b="1" dirty="0" err="1"/>
                        <a:t>untuk</a:t>
                      </a:r>
                      <a:r>
                        <a:rPr lang="en-ID" altLang="en-US" sz="2400" b="1" dirty="0"/>
                        <a:t> </a:t>
                      </a:r>
                      <a:r>
                        <a:rPr lang="en-ID" altLang="en-US" sz="2400" b="1" dirty="0" err="1"/>
                        <a:t>berperan</a:t>
                      </a:r>
                      <a:r>
                        <a:rPr lang="en-ID" altLang="en-US" sz="2400" b="1" dirty="0"/>
                        <a:t> </a:t>
                      </a:r>
                      <a:r>
                        <a:rPr lang="en-ID" altLang="en-US" sz="2400" b="1" dirty="0" err="1"/>
                        <a:t>dalam</a:t>
                      </a:r>
                      <a:r>
                        <a:rPr lang="en-ID" altLang="en-US" sz="2400" b="1" dirty="0"/>
                        <a:t> </a:t>
                      </a:r>
                      <a:r>
                        <a:rPr lang="en-ID" altLang="en-US" sz="2400" b="1" dirty="0" err="1"/>
                        <a:t>menghadirkan</a:t>
                      </a:r>
                      <a:r>
                        <a:rPr lang="en-ID" altLang="en-US" sz="2400" b="1" dirty="0"/>
                        <a:t> </a:t>
                      </a:r>
                      <a:r>
                        <a:rPr lang="en-ID" altLang="en-US" sz="2400" b="1" dirty="0" err="1"/>
                        <a:t>kebijakan</a:t>
                      </a:r>
                      <a:r>
                        <a:rPr lang="en-ID" altLang="en-US" sz="2400" b="1" dirty="0"/>
                        <a:t> </a:t>
                      </a:r>
                      <a:r>
                        <a:rPr lang="en-ID" altLang="en-US" sz="2400" b="1" dirty="0" err="1"/>
                        <a:t>publik</a:t>
                      </a:r>
                      <a:r>
                        <a:rPr lang="en-ID" altLang="en-US" sz="2400" b="1" dirty="0"/>
                        <a:t> yang </a:t>
                      </a:r>
                      <a:r>
                        <a:rPr lang="en-ID" altLang="en-US" sz="2400" b="1" dirty="0" err="1"/>
                        <a:t>unggul</a:t>
                      </a:r>
                      <a:r>
                        <a:rPr lang="en-ID" altLang="en-US" sz="2400" b="1" dirty="0"/>
                        <a:t>(</a:t>
                      </a:r>
                      <a:r>
                        <a:rPr lang="en-ID" altLang="en-US" sz="2400" b="1" dirty="0" err="1"/>
                        <a:t>Maksud</a:t>
                      </a:r>
                      <a:r>
                        <a:rPr lang="en-ID" altLang="en-US" sz="2400" b="1" dirty="0"/>
                        <a:t> dan </a:t>
                      </a:r>
                      <a:r>
                        <a:rPr lang="en-ID" altLang="en-US" sz="2400" b="1" dirty="0" err="1"/>
                        <a:t>tujuan</a:t>
                      </a:r>
                      <a:r>
                        <a:rPr lang="en-ID" altLang="en-US" sz="2400" b="1" dirty="0"/>
                        <a:t>)</a:t>
                      </a:r>
                      <a:endParaRPr lang="en-ID" altLang="en-US" sz="2400" b="1" dirty="0"/>
                    </a:p>
                  </a:txBody>
                  <a:tcPr/>
                </a:tc>
                <a:tc>
                  <a:txBody>
                    <a:bodyPr/>
                    <a:lstStyle/>
                    <a:p>
                      <a:pPr>
                        <a:buNone/>
                      </a:pPr>
                      <a:r>
                        <a:rPr lang="en-ID" altLang="en-US" sz="2400" b="1"/>
                        <a:t>Masyarakat perlu berperan dalam perumusan kebijakan publik yang unggul</a:t>
                      </a:r>
                      <a:endParaRPr lang="en-ID" altLang="en-US" sz="2400" b="1"/>
                    </a:p>
                  </a:txBody>
                  <a:tcPr/>
                </a:tc>
                <a:tc>
                  <a:txBody>
                    <a:bodyPr/>
                    <a:lstStyle/>
                    <a:p>
                      <a:pPr>
                        <a:buNone/>
                      </a:pPr>
                      <a:r>
                        <a:rPr lang="en-ID" altLang="en-US" sz="2400" b="1" dirty="0" err="1"/>
                        <a:t>Apakah</a:t>
                      </a:r>
                      <a:r>
                        <a:rPr lang="en-ID" altLang="en-US" sz="2400" b="1" dirty="0"/>
                        <a:t> </a:t>
                      </a:r>
                      <a:r>
                        <a:rPr lang="en-ID" altLang="en-US" sz="2400" b="1" dirty="0" err="1"/>
                        <a:t>teori</a:t>
                      </a:r>
                      <a:r>
                        <a:rPr lang="en-ID" altLang="en-US" sz="2400" b="1" dirty="0"/>
                        <a:t>, </a:t>
                      </a:r>
                      <a:r>
                        <a:rPr lang="en-ID" altLang="en-US" sz="2400" b="1" dirty="0" err="1"/>
                        <a:t>realitas,problem,solusi</a:t>
                      </a:r>
                      <a:r>
                        <a:rPr lang="en-ID" altLang="en-US" sz="2400" b="1" dirty="0"/>
                        <a:t> di </a:t>
                      </a:r>
                      <a:r>
                        <a:rPr lang="en-ID" altLang="en-US" sz="2400" b="1" dirty="0" err="1"/>
                        <a:t>dukung</a:t>
                      </a:r>
                      <a:r>
                        <a:rPr lang="en-ID" altLang="en-US" sz="2400" b="1" dirty="0"/>
                        <a:t> data?. Jika </a:t>
                      </a:r>
                      <a:r>
                        <a:rPr lang="en-ID" altLang="en-US" sz="2400" b="1" dirty="0" err="1"/>
                        <a:t>jurnal</a:t>
                      </a:r>
                      <a:r>
                        <a:rPr lang="en-ID" altLang="en-US" sz="2400" b="1" dirty="0"/>
                        <a:t> </a:t>
                      </a:r>
                      <a:r>
                        <a:rPr lang="en-ID" altLang="en-US" sz="2400" b="1" dirty="0" err="1"/>
                        <a:t>jelaskan</a:t>
                      </a:r>
                      <a:r>
                        <a:rPr lang="en-ID" altLang="en-US" sz="2400" b="1" dirty="0"/>
                        <a:t> </a:t>
                      </a:r>
                      <a:r>
                        <a:rPr lang="en-ID" altLang="en-US" sz="2400" b="1" dirty="0" err="1"/>
                        <a:t>keterkaitan</a:t>
                      </a:r>
                      <a:r>
                        <a:rPr lang="en-ID" altLang="en-US" sz="2400" b="1" dirty="0"/>
                        <a:t> </a:t>
                      </a:r>
                      <a:r>
                        <a:rPr lang="en-ID" altLang="en-US" sz="2400" b="1" dirty="0" err="1"/>
                        <a:t>dengan</a:t>
                      </a:r>
                      <a:r>
                        <a:rPr lang="en-ID" altLang="en-US" sz="2400" b="1" dirty="0"/>
                        <a:t> Penelitian </a:t>
                      </a:r>
                      <a:r>
                        <a:rPr lang="en-ID" altLang="en-US" sz="2400" b="1" dirty="0" err="1"/>
                        <a:t>penulis</a:t>
                      </a:r>
                      <a:r>
                        <a:rPr lang="en-ID" altLang="en-US" sz="2400" b="1" dirty="0"/>
                        <a:t> </a:t>
                      </a:r>
                      <a:r>
                        <a:rPr lang="en-ID" altLang="en-US" sz="2400" b="1" dirty="0" err="1"/>
                        <a:t>sebelumnya</a:t>
                      </a:r>
                      <a:endParaRPr lang="en-ID" altLang="en-US" sz="2400" b="1" dirty="0"/>
                    </a:p>
                  </a:txBody>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p:nvPr/>
        </p:nvGraphicFramePr>
        <p:xfrm>
          <a:off x="403225" y="1238885"/>
          <a:ext cx="11644630" cy="5182870"/>
        </p:xfrm>
        <a:graphic>
          <a:graphicData uri="http://schemas.openxmlformats.org/drawingml/2006/table">
            <a:tbl>
              <a:tblPr firstRow="1" bandRow="1">
                <a:tableStyleId>{5C22544A-7EE6-4342-B048-85BDC9FD1C3A}</a:tableStyleId>
              </a:tblPr>
              <a:tblGrid>
                <a:gridCol w="2480310"/>
                <a:gridCol w="2195830"/>
                <a:gridCol w="2194560"/>
                <a:gridCol w="2195195"/>
                <a:gridCol w="2578735"/>
              </a:tblGrid>
              <a:tr h="1799590">
                <a:tc>
                  <a:txBody>
                    <a:bodyPr/>
                    <a:lstStyle/>
                    <a:p>
                      <a:pPr>
                        <a:buNone/>
                      </a:pPr>
                      <a:r>
                        <a:rPr lang="en-ID" altLang="en-US" sz="2400" b="1">
                          <a:solidFill>
                            <a:schemeClr val="tx1"/>
                          </a:solidFill>
                        </a:rPr>
                        <a:t>Teori  1</a:t>
                      </a:r>
                      <a:endParaRPr lang="en-ID" altLang="en-US" sz="2400" b="1">
                        <a:solidFill>
                          <a:schemeClr val="tx1"/>
                        </a:solidFill>
                      </a:endParaRPr>
                    </a:p>
                    <a:p>
                      <a:pPr>
                        <a:buNone/>
                      </a:pPr>
                      <a:r>
                        <a:rPr lang="en-ID" altLang="en-US" sz="2400" b="1">
                          <a:solidFill>
                            <a:schemeClr val="tx1"/>
                          </a:solidFill>
                        </a:rPr>
                        <a:t> </a:t>
                      </a:r>
                      <a:endParaRPr lang="en-ID" altLang="en-US" sz="2400" b="1">
                        <a:solidFill>
                          <a:schemeClr val="tx1"/>
                        </a:solidFill>
                      </a:endParaRPr>
                    </a:p>
                  </a:txBody>
                  <a:tcPr/>
                </a:tc>
                <a:tc>
                  <a:txBody>
                    <a:bodyPr/>
                    <a:lstStyle/>
                    <a:p>
                      <a:pPr>
                        <a:buNone/>
                      </a:pPr>
                      <a:r>
                        <a:rPr lang="en-ID" altLang="en-US" sz="2400" b="1">
                          <a:solidFill>
                            <a:schemeClr val="tx1"/>
                          </a:solidFill>
                        </a:rPr>
                        <a:t>Teori 2</a:t>
                      </a:r>
                      <a:endParaRPr lang="en-ID" altLang="en-US" sz="2400" b="1">
                        <a:solidFill>
                          <a:schemeClr val="tx1"/>
                        </a:solidFill>
                      </a:endParaRPr>
                    </a:p>
                  </a:txBody>
                  <a:tcPr/>
                </a:tc>
                <a:tc>
                  <a:txBody>
                    <a:bodyPr/>
                    <a:lstStyle/>
                    <a:p>
                      <a:pPr>
                        <a:buNone/>
                      </a:pPr>
                      <a:r>
                        <a:rPr lang="en-ID" altLang="en-US" sz="2400" b="1">
                          <a:solidFill>
                            <a:schemeClr val="tx1"/>
                          </a:solidFill>
                        </a:rPr>
                        <a:t>Teori 3</a:t>
                      </a:r>
                      <a:endParaRPr lang="en-ID" altLang="en-US" sz="2400" b="1">
                        <a:solidFill>
                          <a:schemeClr val="tx1"/>
                        </a:solidFill>
                      </a:endParaRPr>
                    </a:p>
                  </a:txBody>
                  <a:tcPr/>
                </a:tc>
                <a:tc>
                  <a:txBody>
                    <a:bodyPr/>
                    <a:lstStyle/>
                    <a:p>
                      <a:pPr>
                        <a:buNone/>
                      </a:pPr>
                      <a:r>
                        <a:rPr lang="en-ID" altLang="en-US" sz="2400" b="1">
                          <a:solidFill>
                            <a:schemeClr val="tx1"/>
                          </a:solidFill>
                        </a:rPr>
                        <a:t>Teori 4</a:t>
                      </a:r>
                      <a:endParaRPr lang="en-ID" altLang="en-US" sz="2400" b="1">
                        <a:solidFill>
                          <a:schemeClr val="tx1"/>
                        </a:solidFill>
                      </a:endParaRPr>
                    </a:p>
                  </a:txBody>
                  <a:tcPr/>
                </a:tc>
                <a:tc>
                  <a:txBody>
                    <a:bodyPr/>
                    <a:lstStyle/>
                    <a:p>
                      <a:pPr>
                        <a:buNone/>
                      </a:pPr>
                      <a:r>
                        <a:rPr lang="en-ID" altLang="en-US" sz="2400" b="1">
                          <a:solidFill>
                            <a:schemeClr val="tx1"/>
                          </a:solidFill>
                        </a:rPr>
                        <a:t>Kualifikasi</a:t>
                      </a:r>
                      <a:endParaRPr lang="en-ID" altLang="en-US" sz="2400" b="1">
                        <a:solidFill>
                          <a:schemeClr val="tx1"/>
                        </a:solidFill>
                      </a:endParaRPr>
                    </a:p>
                  </a:txBody>
                  <a:tcPr/>
                </a:tc>
              </a:tr>
              <a:tr h="2484120">
                <a:tc>
                  <a:txBody>
                    <a:bodyPr/>
                    <a:lstStyle/>
                    <a:p>
                      <a:pPr>
                        <a:buNone/>
                      </a:pPr>
                      <a:r>
                        <a:rPr lang="en-ID" altLang="en-US" sz="2400" b="1">
                          <a:solidFill>
                            <a:schemeClr val="tx1"/>
                          </a:solidFill>
                          <a:sym typeface="+mn-ea"/>
                        </a:rPr>
                        <a:t>Deskripsi konsep/teori merupakan hasil telaah/review</a:t>
                      </a:r>
                      <a:endParaRPr lang="en-ID" altLang="en-US" sz="2400" b="1">
                        <a:solidFill>
                          <a:schemeClr val="tx1"/>
                        </a:solidFill>
                        <a:sym typeface="+mn-ea"/>
                      </a:endParaRPr>
                    </a:p>
                    <a:p>
                      <a:pPr>
                        <a:buNone/>
                      </a:pPr>
                      <a:r>
                        <a:rPr lang="en-ID" altLang="en-US" sz="2400" b="1">
                          <a:solidFill>
                            <a:schemeClr val="tx1"/>
                          </a:solidFill>
                        </a:rPr>
                        <a:t>JIKA TEORI MERUPAKAN TEMUAN, PERHATIKAN TRIANGULASI!</a:t>
                      </a:r>
                      <a:endParaRPr lang="en-ID" altLang="en-US" sz="2400" b="1">
                        <a:solidFill>
                          <a:schemeClr val="tx1"/>
                        </a:solidFill>
                      </a:endParaRPr>
                    </a:p>
                    <a:p>
                      <a:pPr>
                        <a:buNone/>
                      </a:pPr>
                      <a:endParaRPr lang="en-ID" altLang="en-US" sz="2400" b="1"/>
                    </a:p>
                  </a:txBody>
                  <a:tcPr/>
                </a:tc>
                <a:tc>
                  <a:txBody>
                    <a:bodyPr/>
                    <a:lstStyle/>
                    <a:p>
                      <a:pPr>
                        <a:buNone/>
                      </a:pPr>
                      <a:r>
                        <a:rPr lang="en-ID" altLang="en-US" sz="2400" b="1"/>
                        <a:t>Deskripsi Terkait dengan  Teori yang akan dibangun</a:t>
                      </a:r>
                      <a:endParaRPr lang="en-ID" altLang="en-US" sz="2400" b="1"/>
                    </a:p>
                    <a:p>
                      <a:pPr>
                        <a:buNone/>
                      </a:pPr>
                      <a:r>
                        <a:rPr lang="en-ID" altLang="en-US" sz="2400" b="1"/>
                        <a:t>(review teori)</a:t>
                      </a:r>
                      <a:endParaRPr lang="en-ID" altLang="en-US" sz="2400" b="1"/>
                    </a:p>
                  </a:txBody>
                  <a:tcPr/>
                </a:tc>
                <a:tc>
                  <a:txBody>
                    <a:bodyPr/>
                    <a:lstStyle/>
                    <a:p>
                      <a:pPr>
                        <a:buNone/>
                      </a:pPr>
                      <a:r>
                        <a:rPr lang="en-ID" altLang="en-US" sz="2400" b="1">
                          <a:sym typeface="+mn-ea"/>
                        </a:rPr>
                        <a:t>Deskripsi Terkait dengan  Teori yang akan dibangun</a:t>
                      </a:r>
                      <a:endParaRPr lang="en-ID" altLang="en-US" sz="2400" b="1"/>
                    </a:p>
                    <a:p>
                      <a:pPr>
                        <a:buNone/>
                      </a:pPr>
                      <a:r>
                        <a:rPr lang="en-ID" altLang="en-US" sz="2400" b="1"/>
                        <a:t>(review teori)</a:t>
                      </a:r>
                      <a:endParaRPr lang="en-ID" altLang="en-US" sz="2400" b="1"/>
                    </a:p>
                  </a:txBody>
                  <a:tcPr/>
                </a:tc>
                <a:tc>
                  <a:txBody>
                    <a:bodyPr/>
                    <a:lstStyle/>
                    <a:p>
                      <a:pPr>
                        <a:buNone/>
                      </a:pPr>
                      <a:r>
                        <a:rPr lang="en-ID" altLang="en-US" sz="2400" b="1"/>
                        <a:t>Sintesis teori 1,2,3</a:t>
                      </a:r>
                      <a:endParaRPr lang="en-ID" altLang="en-US" sz="2400" b="1"/>
                    </a:p>
                    <a:p>
                      <a:pPr>
                        <a:buNone/>
                      </a:pPr>
                      <a:endParaRPr lang="en-ID" altLang="en-US" sz="2400" b="1">
                        <a:sym typeface="+mn-ea"/>
                      </a:endParaRPr>
                    </a:p>
                    <a:p>
                      <a:pPr>
                        <a:buNone/>
                      </a:pPr>
                      <a:endParaRPr lang="en-ID" altLang="en-US" sz="2400" b="1"/>
                    </a:p>
                    <a:p>
                      <a:pPr>
                        <a:buNone/>
                      </a:pPr>
                      <a:endParaRPr lang="en-US" sz="2400" b="1"/>
                    </a:p>
                    <a:p>
                      <a:pPr>
                        <a:buNone/>
                      </a:pPr>
                      <a:endParaRPr lang="en-US" sz="2400" b="1"/>
                    </a:p>
                  </a:txBody>
                  <a:tcPr/>
                </a:tc>
                <a:tc>
                  <a:txBody>
                    <a:bodyPr/>
                    <a:lstStyle/>
                    <a:p>
                      <a:pPr>
                        <a:buNone/>
                      </a:pPr>
                      <a:r>
                        <a:rPr lang="en-ID" altLang="en-US" sz="2400" b="1"/>
                        <a:t>analisis (sarjana)</a:t>
                      </a:r>
                      <a:endParaRPr lang="en-ID" altLang="en-US" sz="2400" b="1"/>
                    </a:p>
                    <a:p>
                      <a:pPr>
                        <a:buNone/>
                      </a:pPr>
                      <a:r>
                        <a:rPr lang="en-ID" altLang="en-US" sz="2400" b="1"/>
                        <a:t>Evaluasi(Magister)</a:t>
                      </a:r>
                      <a:endParaRPr lang="en-ID" altLang="en-US" sz="2400" b="1"/>
                    </a:p>
                    <a:p>
                      <a:pPr>
                        <a:buNone/>
                      </a:pPr>
                      <a:r>
                        <a:rPr lang="en-ID" altLang="en-US" sz="2400" b="1"/>
                        <a:t>Sintesis /temuan baru(Doktor)</a:t>
                      </a:r>
                      <a:endParaRPr lang="en-ID" altLang="en-US" sz="2400" b="1"/>
                    </a:p>
                  </a:txBody>
                  <a:tcPr/>
                </a:tc>
              </a:tr>
            </a:tbl>
          </a:graphicData>
        </a:graphic>
      </p:graphicFrame>
      <p:sp>
        <p:nvSpPr>
          <p:cNvPr id="3" name="Text Box 2"/>
          <p:cNvSpPr txBox="1"/>
          <p:nvPr/>
        </p:nvSpPr>
        <p:spPr>
          <a:xfrm>
            <a:off x="727075" y="125095"/>
            <a:ext cx="10527665" cy="1568450"/>
          </a:xfrm>
          <a:prstGeom prst="rect">
            <a:avLst/>
          </a:prstGeom>
          <a:noFill/>
        </p:spPr>
        <p:txBody>
          <a:bodyPr wrap="square" rtlCol="0" anchor="t">
            <a:spAutoFit/>
          </a:bodyPr>
          <a:lstStyle/>
          <a:p>
            <a:pPr algn="ctr"/>
            <a:r>
              <a:rPr lang="en-ID" altLang="en-US" b="1" dirty="0">
                <a:sym typeface="+mn-ea"/>
              </a:rPr>
              <a:t>PENELITIAN </a:t>
            </a:r>
            <a:r>
              <a:rPr lang="en-US" b="1" dirty="0">
                <a:sym typeface="+mn-ea"/>
              </a:rPr>
              <a:t>KAJIAN TEORI</a:t>
            </a:r>
            <a:r>
              <a:rPr lang="en-ID" altLang="en-US" b="1" dirty="0">
                <a:sym typeface="+mn-ea"/>
              </a:rPr>
              <a:t>/Review Teori</a:t>
            </a:r>
            <a:r>
              <a:rPr lang="en-US" b="1" dirty="0">
                <a:sym typeface="+mn-ea"/>
              </a:rPr>
              <a:t>:</a:t>
            </a:r>
            <a:br>
              <a:rPr lang="en-US" dirty="0">
                <a:sym typeface="+mn-ea"/>
              </a:rPr>
            </a:br>
            <a:r>
              <a:rPr lang="en-US" dirty="0" err="1">
                <a:sym typeface="+mn-ea"/>
              </a:rPr>
              <a:t>Teori</a:t>
            </a:r>
            <a:r>
              <a:rPr lang="en-US" dirty="0">
                <a:sym typeface="+mn-ea"/>
              </a:rPr>
              <a:t> I</a:t>
            </a:r>
            <a:br>
              <a:rPr lang="en-US" dirty="0">
                <a:sym typeface="+mn-ea"/>
              </a:rPr>
            </a:br>
            <a:r>
              <a:rPr lang="en-US" dirty="0" err="1">
                <a:sym typeface="+mn-ea"/>
              </a:rPr>
              <a:t>Teori</a:t>
            </a:r>
            <a:r>
              <a:rPr lang="en-US" dirty="0">
                <a:sym typeface="+mn-ea"/>
              </a:rPr>
              <a:t> II</a:t>
            </a:r>
            <a:br>
              <a:rPr lang="en-US" dirty="0">
                <a:sym typeface="+mn-ea"/>
              </a:rPr>
            </a:br>
            <a:r>
              <a:rPr lang="en-US" dirty="0" err="1">
                <a:sym typeface="+mn-ea"/>
              </a:rPr>
              <a:t>Teori</a:t>
            </a:r>
            <a:r>
              <a:rPr lang="en-US" dirty="0">
                <a:sym typeface="+mn-ea"/>
              </a:rPr>
              <a:t> III </a:t>
            </a:r>
            <a:r>
              <a:rPr lang="en-ID" altLang="en-US" dirty="0">
                <a:sym typeface="+mn-ea"/>
              </a:rPr>
              <a:t>(sontesis teori)</a:t>
            </a:r>
            <a:br>
              <a:rPr lang="en-US" dirty="0">
                <a:sym typeface="+mn-ea"/>
              </a:rPr>
            </a:br>
            <a:endParaRPr lang="en-ID" altLang="en-US" sz="2400" b="1" dirty="0">
              <a:sym typeface="+mn-e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p:nvPr/>
        </p:nvGraphicFramePr>
        <p:xfrm>
          <a:off x="1" y="1269242"/>
          <a:ext cx="11887199" cy="5566701"/>
        </p:xfrm>
        <a:graphic>
          <a:graphicData uri="http://schemas.openxmlformats.org/drawingml/2006/table">
            <a:tbl>
              <a:tblPr firstRow="1" bandRow="1">
                <a:tableStyleId>{5C22544A-7EE6-4342-B048-85BDC9FD1C3A}</a:tableStyleId>
              </a:tblPr>
              <a:tblGrid>
                <a:gridCol w="2377440"/>
                <a:gridCol w="1944005"/>
                <a:gridCol w="1553140"/>
                <a:gridCol w="2294236"/>
                <a:gridCol w="3718378"/>
              </a:tblGrid>
              <a:tr h="1817661">
                <a:tc>
                  <a:txBody>
                    <a:bodyPr/>
                    <a:lstStyle/>
                    <a:p>
                      <a:pPr>
                        <a:buNone/>
                      </a:pPr>
                      <a:r>
                        <a:rPr lang="en-ID" altLang="en-US" sz="2400" b="1">
                          <a:solidFill>
                            <a:schemeClr val="tx1"/>
                          </a:solidFill>
                        </a:rPr>
                        <a:t>Teori (Fokus)</a:t>
                      </a:r>
                      <a:endParaRPr lang="en-ID" altLang="en-US" sz="2400" b="1">
                        <a:solidFill>
                          <a:schemeClr val="tx1"/>
                        </a:solidFill>
                      </a:endParaRPr>
                    </a:p>
                  </a:txBody>
                  <a:tcPr/>
                </a:tc>
                <a:tc>
                  <a:txBody>
                    <a:bodyPr/>
                    <a:lstStyle/>
                    <a:p>
                      <a:pPr>
                        <a:buNone/>
                      </a:pPr>
                      <a:r>
                        <a:rPr lang="en-ID" altLang="en-US" sz="2400" b="1">
                          <a:solidFill>
                            <a:schemeClr val="tx1"/>
                          </a:solidFill>
                        </a:rPr>
                        <a:t>Realitas</a:t>
                      </a:r>
                      <a:endParaRPr lang="en-ID" altLang="en-US" sz="2400" b="1">
                        <a:solidFill>
                          <a:schemeClr val="tx1"/>
                        </a:solidFill>
                      </a:endParaRPr>
                    </a:p>
                  </a:txBody>
                  <a:tcPr/>
                </a:tc>
                <a:tc>
                  <a:txBody>
                    <a:bodyPr/>
                    <a:lstStyle/>
                    <a:p>
                      <a:pPr>
                        <a:buNone/>
                      </a:pPr>
                      <a:r>
                        <a:rPr lang="en-ID" altLang="en-US" sz="2400" b="1">
                          <a:solidFill>
                            <a:schemeClr val="tx1"/>
                          </a:solidFill>
                        </a:rPr>
                        <a:t>Masalah/Problem</a:t>
                      </a:r>
                      <a:endParaRPr lang="en-ID" altLang="en-US" sz="2400" b="1">
                        <a:solidFill>
                          <a:schemeClr val="tx1"/>
                        </a:solidFill>
                      </a:endParaRPr>
                    </a:p>
                  </a:txBody>
                  <a:tcPr/>
                </a:tc>
                <a:tc>
                  <a:txBody>
                    <a:bodyPr/>
                    <a:lstStyle/>
                    <a:p>
                      <a:pPr>
                        <a:buNone/>
                      </a:pPr>
                      <a:r>
                        <a:rPr lang="en-ID" altLang="en-US" sz="2400" b="1">
                          <a:solidFill>
                            <a:schemeClr val="tx1"/>
                          </a:solidFill>
                        </a:rPr>
                        <a:t>Respon (Maksud dan tujuan)</a:t>
                      </a:r>
                      <a:endParaRPr lang="en-ID" altLang="en-US" sz="2400" b="1">
                        <a:solidFill>
                          <a:schemeClr val="tx1"/>
                        </a:solidFill>
                      </a:endParaRPr>
                    </a:p>
                  </a:txBody>
                  <a:tcPr/>
                </a:tc>
                <a:tc>
                  <a:txBody>
                    <a:bodyPr/>
                    <a:lstStyle/>
                    <a:p>
                      <a:pPr>
                        <a:buNone/>
                      </a:pPr>
                      <a:r>
                        <a:rPr lang="en-ID" altLang="en-US" sz="2400" b="1">
                          <a:solidFill>
                            <a:schemeClr val="tx1"/>
                          </a:solidFill>
                        </a:rPr>
                        <a:t>Pengumpulan data dan pembahasan</a:t>
                      </a:r>
                      <a:endParaRPr lang="en-ID" altLang="en-US" sz="2400" b="1">
                        <a:solidFill>
                          <a:schemeClr val="tx1"/>
                        </a:solidFill>
                      </a:endParaRPr>
                    </a:p>
                  </a:txBody>
                  <a:tcPr/>
                </a:tc>
              </a:tr>
              <a:tr h="3620602">
                <a:tc>
                  <a:txBody>
                    <a:bodyPr/>
                    <a:lstStyle/>
                    <a:p>
                      <a:pPr>
                        <a:buNone/>
                      </a:pPr>
                      <a:r>
                        <a:rPr lang="en-ID" altLang="en-US" sz="2400" b="1"/>
                        <a:t>Lingkungan keluarga yang baik dapat menghindari remaja terhindar dari kenakalan remaja</a:t>
                      </a:r>
                      <a:endParaRPr lang="en-ID" altLang="en-US" sz="2400" b="1"/>
                    </a:p>
                  </a:txBody>
                  <a:tcPr/>
                </a:tc>
                <a:tc>
                  <a:txBody>
                    <a:bodyPr/>
                    <a:lstStyle/>
                    <a:p>
                      <a:pPr>
                        <a:buNone/>
                      </a:pPr>
                      <a:r>
                        <a:rPr lang="en-ID" altLang="en-US" sz="2400" b="1" dirty="0" err="1"/>
                        <a:t>Tidak</a:t>
                      </a:r>
                      <a:r>
                        <a:rPr lang="en-ID" altLang="en-US" sz="2400" b="1" dirty="0"/>
                        <a:t> </a:t>
                      </a:r>
                      <a:r>
                        <a:rPr lang="en-ID" altLang="en-US" sz="2400" b="1" dirty="0" err="1"/>
                        <a:t>semua</a:t>
                      </a:r>
                      <a:r>
                        <a:rPr lang="en-ID" altLang="en-US" sz="2400" b="1" dirty="0"/>
                        <a:t> </a:t>
                      </a:r>
                      <a:r>
                        <a:rPr lang="en-ID" altLang="en-US" sz="2400" b="1" dirty="0" err="1"/>
                        <a:t>keluarga</a:t>
                      </a:r>
                      <a:r>
                        <a:rPr lang="en-ID" altLang="en-US" sz="2400" b="1" dirty="0"/>
                        <a:t> </a:t>
                      </a:r>
                      <a:r>
                        <a:rPr lang="en-ID" altLang="en-US" sz="2400" b="1" dirty="0" err="1"/>
                        <a:t>memiliki</a:t>
                      </a:r>
                      <a:r>
                        <a:rPr lang="en-ID" altLang="en-US" sz="2400" b="1" dirty="0"/>
                        <a:t> </a:t>
                      </a:r>
                      <a:r>
                        <a:rPr lang="en-ID" altLang="en-US" sz="2400" b="1" dirty="0" err="1"/>
                        <a:t>perhatian</a:t>
                      </a:r>
                      <a:r>
                        <a:rPr lang="en-ID" altLang="en-US" sz="2400" b="1" dirty="0"/>
                        <a:t> </a:t>
                      </a:r>
                      <a:r>
                        <a:rPr lang="en-ID" altLang="en-US" sz="2400" b="1" dirty="0" err="1"/>
                        <a:t>terhadap</a:t>
                      </a:r>
                      <a:r>
                        <a:rPr lang="en-ID" altLang="en-US" sz="2400" b="1" dirty="0"/>
                        <a:t> </a:t>
                      </a:r>
                      <a:r>
                        <a:rPr lang="en-ID" altLang="en-US" sz="2400" b="1" dirty="0" err="1"/>
                        <a:t>remaja</a:t>
                      </a:r>
                      <a:r>
                        <a:rPr lang="en-ID" altLang="en-US" sz="2400" b="1" dirty="0"/>
                        <a:t>/Data </a:t>
                      </a:r>
                      <a:r>
                        <a:rPr lang="en-ID" altLang="en-US" sz="2400" b="1" dirty="0" err="1"/>
                        <a:t>dari</a:t>
                      </a:r>
                      <a:r>
                        <a:rPr lang="en-ID" altLang="en-US" sz="2400" b="1" dirty="0"/>
                        <a:t> </a:t>
                      </a:r>
                      <a:r>
                        <a:rPr lang="en-ID" altLang="en-US" sz="2400" b="1" dirty="0" err="1"/>
                        <a:t>hasil</a:t>
                      </a:r>
                      <a:r>
                        <a:rPr lang="en-ID" altLang="en-US" sz="2400" b="1" dirty="0"/>
                        <a:t> </a:t>
                      </a:r>
                      <a:r>
                        <a:rPr lang="en-ID" altLang="en-US" sz="2400" b="1" dirty="0" err="1"/>
                        <a:t>penelitian</a:t>
                      </a:r>
                      <a:endParaRPr lang="en-ID" altLang="en-US" sz="2400" b="1" dirty="0"/>
                    </a:p>
                  </a:txBody>
                  <a:tcPr/>
                </a:tc>
                <a:tc>
                  <a:txBody>
                    <a:bodyPr/>
                    <a:lstStyle/>
                    <a:p>
                      <a:pPr>
                        <a:buNone/>
                      </a:pPr>
                      <a:r>
                        <a:rPr lang="en-ID" altLang="en-US" sz="2400" b="1" dirty="0"/>
                        <a:t>Banyak </a:t>
                      </a:r>
                      <a:r>
                        <a:rPr lang="en-ID" altLang="en-US" sz="2400" b="1" dirty="0" err="1"/>
                        <a:t>remaja</a:t>
                      </a:r>
                      <a:r>
                        <a:rPr lang="en-ID" altLang="en-US" sz="2400" b="1" dirty="0"/>
                        <a:t> </a:t>
                      </a:r>
                      <a:r>
                        <a:rPr lang="en-ID" altLang="en-US" sz="2400" b="1" dirty="0" err="1"/>
                        <a:t>terlibat</a:t>
                      </a:r>
                      <a:r>
                        <a:rPr lang="en-ID" altLang="en-US" sz="2400" b="1" dirty="0"/>
                        <a:t> </a:t>
                      </a:r>
                      <a:r>
                        <a:rPr lang="en-ID" altLang="en-US" sz="2400" b="1" dirty="0" err="1"/>
                        <a:t>kenakalan</a:t>
                      </a:r>
                      <a:r>
                        <a:rPr lang="en-ID" altLang="en-US" sz="2400" b="1" dirty="0"/>
                        <a:t> </a:t>
                      </a:r>
                      <a:r>
                        <a:rPr lang="en-ID" altLang="en-US" sz="2400" b="1" dirty="0" err="1"/>
                        <a:t>remaja</a:t>
                      </a:r>
                      <a:r>
                        <a:rPr lang="en-ID" altLang="en-US" sz="2400" b="1" dirty="0"/>
                        <a:t>.</a:t>
                      </a:r>
                      <a:endParaRPr lang="en-ID" altLang="en-US" sz="2400" b="1" dirty="0"/>
                    </a:p>
                  </a:txBody>
                  <a:tcPr/>
                </a:tc>
                <a:tc>
                  <a:txBody>
                    <a:bodyPr/>
                    <a:lstStyle/>
                    <a:p>
                      <a:pPr>
                        <a:buNone/>
                      </a:pPr>
                      <a:r>
                        <a:rPr lang="en-ID" altLang="en-US" sz="2400" b="1"/>
                        <a:t>Menjelaskan faktor-faktor apa yang mempengaruhi kenakalan remanaja.</a:t>
                      </a:r>
                      <a:endParaRPr lang="en-ID" altLang="en-US" sz="2400" b="1"/>
                    </a:p>
                  </a:txBody>
                  <a:tcPr/>
                </a:tc>
                <a:tc>
                  <a:txBody>
                    <a:bodyPr/>
                    <a:lstStyle/>
                    <a:p>
                      <a:pPr>
                        <a:buNone/>
                      </a:pPr>
                      <a:r>
                        <a:rPr lang="en-ID" altLang="en-US" sz="2400" b="1" dirty="0"/>
                        <a:t>bisa buat studi kasus tentang kenakalan remaja. bisa satu anak, tiga anak . atau juga meneliti geng remaja. (data di dapat dari anak remaja itu, teman sebaya, lingkungan keluarga dll)</a:t>
                      </a:r>
                      <a:endParaRPr lang="en-ID" altLang="en-US" sz="2400" b="1" dirty="0"/>
                    </a:p>
                    <a:p>
                      <a:pPr>
                        <a:buNone/>
                      </a:pPr>
                      <a:r>
                        <a:rPr lang="en-ID" altLang="en-US" sz="2400" b="1" dirty="0"/>
                        <a:t>Data yang </a:t>
                      </a:r>
                      <a:r>
                        <a:rPr lang="en-ID" altLang="en-US" sz="2400" b="1" dirty="0" err="1"/>
                        <a:t>terkumpul</a:t>
                      </a:r>
                      <a:r>
                        <a:rPr lang="en-ID" altLang="en-US" sz="2400" b="1" dirty="0"/>
                        <a:t> </a:t>
                      </a:r>
                      <a:r>
                        <a:rPr lang="en-ID" altLang="en-US" sz="2400" b="1" dirty="0" err="1"/>
                        <a:t>disajikan</a:t>
                      </a:r>
                      <a:r>
                        <a:rPr lang="en-ID" altLang="en-US" sz="2400" b="1" dirty="0"/>
                        <a:t> </a:t>
                      </a:r>
                      <a:r>
                        <a:rPr lang="en-ID" altLang="en-US" sz="2400" b="1" dirty="0" err="1"/>
                        <a:t>atau</a:t>
                      </a:r>
                      <a:r>
                        <a:rPr lang="en-ID" altLang="en-US" sz="2400" b="1" dirty="0"/>
                        <a:t> </a:t>
                      </a:r>
                      <a:r>
                        <a:rPr lang="en-ID" altLang="en-US" sz="2400" b="1" dirty="0" err="1"/>
                        <a:t>temuan</a:t>
                      </a:r>
                      <a:r>
                        <a:rPr lang="en-ID" altLang="en-US" sz="2400" b="1" dirty="0"/>
                        <a:t> </a:t>
                      </a:r>
                      <a:r>
                        <a:rPr lang="en-ID" altLang="en-US" sz="2400" b="1" dirty="0" err="1"/>
                        <a:t>harus</a:t>
                      </a:r>
                      <a:r>
                        <a:rPr lang="en-ID" altLang="en-US" sz="2400" b="1" dirty="0"/>
                        <a:t> </a:t>
                      </a:r>
                      <a:r>
                        <a:rPr lang="en-ID" altLang="en-US" sz="2400" b="1" dirty="0" err="1"/>
                        <a:t>berupa</a:t>
                      </a:r>
                      <a:r>
                        <a:rPr lang="en-ID" altLang="en-US" sz="2400" b="1" dirty="0"/>
                        <a:t> </a:t>
                      </a:r>
                      <a:r>
                        <a:rPr lang="en-ID" altLang="en-US" sz="2400" b="1" dirty="0" err="1"/>
                        <a:t>analisis</a:t>
                      </a:r>
                      <a:r>
                        <a:rPr lang="en-ID" altLang="en-US" sz="2400" b="1" dirty="0"/>
                        <a:t> data </a:t>
                      </a:r>
                      <a:r>
                        <a:rPr lang="en-ID" altLang="en-US" sz="2400" b="1" dirty="0" err="1"/>
                        <a:t>menggunakan</a:t>
                      </a:r>
                      <a:r>
                        <a:rPr lang="en-ID" altLang="en-US" sz="2400" b="1" dirty="0"/>
                        <a:t> </a:t>
                      </a:r>
                      <a:r>
                        <a:rPr lang="en-ID" altLang="en-US" sz="2400" b="1" dirty="0" err="1"/>
                        <a:t>triangulasi</a:t>
                      </a:r>
                      <a:r>
                        <a:rPr lang="en-ID" altLang="en-US" sz="2400" b="1" dirty="0"/>
                        <a:t>, </a:t>
                      </a:r>
                      <a:r>
                        <a:rPr lang="en-ID" altLang="en-US" sz="2400" b="1" dirty="0" err="1"/>
                        <a:t>bukan</a:t>
                      </a:r>
                      <a:r>
                        <a:rPr lang="en-ID" altLang="en-US" sz="2400" b="1" dirty="0"/>
                        <a:t> data </a:t>
                      </a:r>
                      <a:r>
                        <a:rPr lang="en-ID" altLang="en-US" sz="2400" b="1" dirty="0" err="1"/>
                        <a:t>mentah</a:t>
                      </a:r>
                      <a:r>
                        <a:rPr lang="en-ID" altLang="en-US" sz="2400" b="1" dirty="0"/>
                        <a:t>.</a:t>
                      </a:r>
                      <a:endParaRPr lang="en-ID" altLang="en-US" sz="2400" b="1" dirty="0"/>
                    </a:p>
                    <a:p>
                      <a:pPr>
                        <a:buNone/>
                      </a:pPr>
                      <a:r>
                        <a:rPr lang="en-ID" altLang="en-US" sz="2400" b="1" dirty="0" err="1"/>
                        <a:t>Pembahasan</a:t>
                      </a:r>
                      <a:r>
                        <a:rPr lang="en-ID" altLang="en-US" sz="2400" b="1" dirty="0"/>
                        <a:t> </a:t>
                      </a:r>
                      <a:r>
                        <a:rPr lang="en-ID" altLang="en-US" sz="2400" b="1" dirty="0" err="1"/>
                        <a:t>dikaitkan</a:t>
                      </a:r>
                      <a:r>
                        <a:rPr lang="en-ID" altLang="en-US" sz="2400" b="1" dirty="0"/>
                        <a:t> </a:t>
                      </a:r>
                      <a:r>
                        <a:rPr lang="en-ID" altLang="en-US" sz="2400" b="1" dirty="0" err="1"/>
                        <a:t>dengan</a:t>
                      </a:r>
                      <a:r>
                        <a:rPr lang="en-ID" altLang="en-US" sz="2400" b="1" dirty="0"/>
                        <a:t> </a:t>
                      </a:r>
                      <a:r>
                        <a:rPr lang="en-ID" altLang="en-US" sz="2400" b="1" dirty="0" err="1"/>
                        <a:t>fokus</a:t>
                      </a:r>
                      <a:r>
                        <a:rPr lang="en-ID" altLang="en-US" sz="2400" b="1" dirty="0"/>
                        <a:t>, </a:t>
                      </a:r>
                      <a:r>
                        <a:rPr lang="en-ID" altLang="en-US" sz="2400" b="1" dirty="0" err="1"/>
                        <a:t>melahirkan</a:t>
                      </a:r>
                      <a:r>
                        <a:rPr lang="en-ID" altLang="en-US" sz="2400" b="1" dirty="0"/>
                        <a:t> </a:t>
                      </a:r>
                      <a:r>
                        <a:rPr lang="en-ID" altLang="en-US" sz="2400" b="1" dirty="0" err="1"/>
                        <a:t>hipotesis</a:t>
                      </a:r>
                      <a:r>
                        <a:rPr lang="en-ID" altLang="en-US" sz="2400" b="1" dirty="0"/>
                        <a:t> (</a:t>
                      </a:r>
                      <a:r>
                        <a:rPr lang="en-ID" altLang="en-US" sz="2400" b="1" dirty="0" err="1"/>
                        <a:t>teori</a:t>
                      </a:r>
                      <a:r>
                        <a:rPr lang="en-ID" altLang="en-US" sz="2400" b="1" dirty="0"/>
                        <a:t>)</a:t>
                      </a:r>
                      <a:endParaRPr lang="en-ID" altLang="en-US" sz="2400" b="1" dirty="0"/>
                    </a:p>
                  </a:txBody>
                  <a:tcPr/>
                </a:tc>
              </a:tr>
            </a:tbl>
          </a:graphicData>
        </a:graphic>
      </p:graphicFrame>
      <p:sp>
        <p:nvSpPr>
          <p:cNvPr id="3" name="Text Box 2"/>
          <p:cNvSpPr txBox="1"/>
          <p:nvPr/>
        </p:nvSpPr>
        <p:spPr>
          <a:xfrm>
            <a:off x="261620" y="150495"/>
            <a:ext cx="11221085" cy="1291590"/>
          </a:xfrm>
          <a:prstGeom prst="rect">
            <a:avLst/>
          </a:prstGeom>
          <a:noFill/>
        </p:spPr>
        <p:txBody>
          <a:bodyPr wrap="square" rtlCol="0" anchor="t">
            <a:spAutoFit/>
          </a:bodyPr>
          <a:lstStyle/>
          <a:p>
            <a:r>
              <a:rPr lang="en-ID" altLang="en-US" sz="2400" b="1">
                <a:latin typeface="Times New Roman" panose="02020603050405020304" charset="0"/>
                <a:ea typeface="SimSun" panose="02010600030101010101" pitchFamily="2" charset="-122"/>
                <a:sym typeface="+mn-ea"/>
              </a:rPr>
              <a:t>Kualitatif: </a:t>
            </a:r>
            <a:endParaRPr lang="en-ID" altLang="en-US" sz="2400" b="1">
              <a:latin typeface="Times New Roman" panose="02020603050405020304" charset="0"/>
              <a:ea typeface="SimSun" panose="02010600030101010101" pitchFamily="2" charset="-122"/>
              <a:sym typeface="+mn-ea"/>
            </a:endParaRPr>
          </a:p>
          <a:p>
            <a:r>
              <a:rPr lang="en-ID" altLang="en-US" b="1" dirty="0" err="1">
                <a:sym typeface="+mn-ea"/>
              </a:rPr>
              <a:t>l</a:t>
            </a:r>
            <a:r>
              <a:rPr lang="en-US" b="1" dirty="0" err="1">
                <a:sym typeface="+mn-ea"/>
              </a:rPr>
              <a:t>atar</a:t>
            </a:r>
            <a:r>
              <a:rPr lang="en-US" b="1" dirty="0">
                <a:sym typeface="+mn-ea"/>
              </a:rPr>
              <a:t> </a:t>
            </a:r>
            <a:r>
              <a:rPr lang="en-US" b="1" dirty="0" err="1">
                <a:sym typeface="+mn-ea"/>
              </a:rPr>
              <a:t>belakang</a:t>
            </a:r>
            <a:r>
              <a:rPr lang="en-US" b="1" dirty="0">
                <a:sym typeface="+mn-ea"/>
              </a:rPr>
              <a:t>, </a:t>
            </a:r>
            <a:r>
              <a:rPr lang="en-US" b="1" dirty="0" err="1">
                <a:sym typeface="+mn-ea"/>
              </a:rPr>
              <a:t>rumusan</a:t>
            </a:r>
            <a:r>
              <a:rPr lang="en-US" b="1" dirty="0">
                <a:sym typeface="+mn-ea"/>
              </a:rPr>
              <a:t> </a:t>
            </a:r>
            <a:r>
              <a:rPr lang="en-US" b="1" dirty="0" err="1">
                <a:sym typeface="+mn-ea"/>
              </a:rPr>
              <a:t>masalah,kajian</a:t>
            </a:r>
            <a:r>
              <a:rPr lang="en-US" b="1" dirty="0">
                <a:sym typeface="+mn-ea"/>
              </a:rPr>
              <a:t> </a:t>
            </a:r>
            <a:r>
              <a:rPr lang="en-US" b="1" dirty="0" err="1">
                <a:sym typeface="+mn-ea"/>
              </a:rPr>
              <a:t>teori</a:t>
            </a:r>
            <a:r>
              <a:rPr lang="en-US" b="1" dirty="0">
                <a:sym typeface="+mn-ea"/>
              </a:rPr>
              <a:t>(</a:t>
            </a:r>
            <a:r>
              <a:rPr lang="en-US" b="1" dirty="0" err="1">
                <a:sym typeface="+mn-ea"/>
              </a:rPr>
              <a:t>penelitian</a:t>
            </a:r>
            <a:r>
              <a:rPr lang="en-US" b="1" dirty="0">
                <a:sym typeface="+mn-ea"/>
              </a:rPr>
              <a:t> yang </a:t>
            </a:r>
            <a:r>
              <a:rPr lang="en-US" b="1" dirty="0" err="1">
                <a:sym typeface="+mn-ea"/>
              </a:rPr>
              <a:t>relevan</a:t>
            </a:r>
            <a:r>
              <a:rPr lang="en-US" b="1" dirty="0">
                <a:sym typeface="+mn-ea"/>
              </a:rPr>
              <a:t>) </a:t>
            </a:r>
            <a:r>
              <a:rPr lang="en-US" b="1" dirty="0" err="1">
                <a:sym typeface="+mn-ea"/>
              </a:rPr>
              <a:t>Metodologi</a:t>
            </a:r>
            <a:r>
              <a:rPr lang="en-US" b="1" dirty="0">
                <a:sym typeface="+mn-ea"/>
              </a:rPr>
              <a:t> </a:t>
            </a:r>
            <a:r>
              <a:rPr lang="en-US" b="1" dirty="0" err="1">
                <a:sym typeface="+mn-ea"/>
              </a:rPr>
              <a:t>Penelitian</a:t>
            </a:r>
            <a:r>
              <a:rPr lang="en-ID" altLang="en-US" b="1" dirty="0" err="1">
                <a:sym typeface="+mn-ea"/>
              </a:rPr>
              <a:t>, temuan, pembahasan)</a:t>
            </a:r>
            <a:endParaRPr lang="en-US" b="1">
              <a:latin typeface="Times New Roman" panose="02020603050405020304" charset="0"/>
              <a:ea typeface="SimSun" panose="02010600030101010101" pitchFamily="2" charset="-122"/>
              <a:sym typeface="+mn-ea"/>
            </a:endParaRPr>
          </a:p>
          <a:p>
            <a:endParaRPr lang="en-US">
              <a:latin typeface="Times New Roman" panose="02020603050405020304" charset="0"/>
              <a:ea typeface="SimSun" panose="02010600030101010101" pitchFamily="2" charset="-122"/>
              <a:sym typeface="+mn-ea"/>
            </a:endParaRPr>
          </a:p>
          <a:p>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p:nvPr/>
        </p:nvGraphicFramePr>
        <p:xfrm>
          <a:off x="0" y="1495425"/>
          <a:ext cx="12195175" cy="4106545"/>
        </p:xfrm>
        <a:graphic>
          <a:graphicData uri="http://schemas.openxmlformats.org/drawingml/2006/table">
            <a:tbl>
              <a:tblPr firstRow="1" bandRow="1">
                <a:tableStyleId>{5C22544A-7EE6-4342-B048-85BDC9FD1C3A}</a:tableStyleId>
              </a:tblPr>
              <a:tblGrid>
                <a:gridCol w="2439035"/>
                <a:gridCol w="2439035"/>
                <a:gridCol w="2172970"/>
                <a:gridCol w="2705100"/>
                <a:gridCol w="2439035"/>
              </a:tblGrid>
              <a:tr h="1218565">
                <a:tc>
                  <a:txBody>
                    <a:bodyPr/>
                    <a:lstStyle/>
                    <a:p>
                      <a:pPr>
                        <a:buNone/>
                      </a:pPr>
                      <a:r>
                        <a:rPr lang="en-ID" altLang="en-US" sz="2800" b="1">
                          <a:solidFill>
                            <a:schemeClr val="tx1"/>
                          </a:solidFill>
                        </a:rPr>
                        <a:t>Variabel 1</a:t>
                      </a:r>
                      <a:endParaRPr lang="en-ID" altLang="en-US" sz="2800" b="1">
                        <a:solidFill>
                          <a:schemeClr val="tx1"/>
                        </a:solidFill>
                      </a:endParaRPr>
                    </a:p>
                    <a:p>
                      <a:pPr>
                        <a:buNone/>
                      </a:pPr>
                      <a:r>
                        <a:rPr lang="en-ID" altLang="en-US" sz="2800" b="1">
                          <a:solidFill>
                            <a:schemeClr val="tx1"/>
                          </a:solidFill>
                        </a:rPr>
                        <a:t>X1</a:t>
                      </a:r>
                      <a:endParaRPr lang="en-ID" altLang="en-US" sz="2800" b="1">
                        <a:solidFill>
                          <a:schemeClr val="tx1"/>
                        </a:solidFill>
                      </a:endParaRPr>
                    </a:p>
                  </a:txBody>
                  <a:tcPr/>
                </a:tc>
                <a:tc>
                  <a:txBody>
                    <a:bodyPr/>
                    <a:lstStyle/>
                    <a:p>
                      <a:pPr>
                        <a:buNone/>
                      </a:pPr>
                      <a:r>
                        <a:rPr lang="en-ID" altLang="en-US" sz="2800" b="1">
                          <a:solidFill>
                            <a:schemeClr val="tx1"/>
                          </a:solidFill>
                        </a:rPr>
                        <a:t>Variabel 2</a:t>
                      </a:r>
                      <a:endParaRPr lang="en-ID" altLang="en-US" sz="2800" b="1">
                        <a:solidFill>
                          <a:schemeClr val="tx1"/>
                        </a:solidFill>
                      </a:endParaRPr>
                    </a:p>
                    <a:p>
                      <a:pPr>
                        <a:buNone/>
                      </a:pPr>
                      <a:r>
                        <a:rPr lang="en-ID" altLang="en-US" sz="2800" b="1">
                          <a:solidFill>
                            <a:schemeClr val="tx1"/>
                          </a:solidFill>
                        </a:rPr>
                        <a:t>X2</a:t>
                      </a:r>
                      <a:endParaRPr lang="en-ID" altLang="en-US" sz="2800" b="1">
                        <a:solidFill>
                          <a:schemeClr val="tx1"/>
                        </a:solidFill>
                      </a:endParaRPr>
                    </a:p>
                  </a:txBody>
                  <a:tcPr/>
                </a:tc>
                <a:tc>
                  <a:txBody>
                    <a:bodyPr/>
                    <a:lstStyle/>
                    <a:p>
                      <a:pPr>
                        <a:buNone/>
                      </a:pPr>
                      <a:r>
                        <a:rPr lang="en-ID" altLang="en-US" sz="2800" b="1" dirty="0" err="1">
                          <a:solidFill>
                            <a:schemeClr val="tx1"/>
                          </a:solidFill>
                        </a:rPr>
                        <a:t>Kerangka</a:t>
                      </a:r>
                      <a:r>
                        <a:rPr lang="en-ID" altLang="en-US" sz="2800" b="1" dirty="0">
                          <a:solidFill>
                            <a:schemeClr val="tx1"/>
                          </a:solidFill>
                        </a:rPr>
                        <a:t> </a:t>
                      </a:r>
                      <a:r>
                        <a:rPr lang="en-ID" altLang="en-US" sz="2800" b="1" dirty="0" err="1">
                          <a:solidFill>
                            <a:schemeClr val="tx1"/>
                          </a:solidFill>
                        </a:rPr>
                        <a:t>Teori</a:t>
                      </a:r>
                      <a:r>
                        <a:rPr lang="en-ID" altLang="en-US" sz="2800" b="1" dirty="0">
                          <a:solidFill>
                            <a:schemeClr val="tx1"/>
                          </a:solidFill>
                        </a:rPr>
                        <a:t>, </a:t>
                      </a:r>
                      <a:r>
                        <a:rPr lang="en-ID" altLang="en-US" sz="2800" b="1" dirty="0" err="1">
                          <a:solidFill>
                            <a:schemeClr val="tx1"/>
                          </a:solidFill>
                        </a:rPr>
                        <a:t>Hipotesis</a:t>
                      </a:r>
                      <a:endParaRPr lang="en-ID" altLang="en-US" sz="2800" b="1" dirty="0">
                        <a:solidFill>
                          <a:schemeClr val="tx1"/>
                        </a:solidFill>
                      </a:endParaRPr>
                    </a:p>
                  </a:txBody>
                  <a:tcPr/>
                </a:tc>
                <a:tc>
                  <a:txBody>
                    <a:bodyPr/>
                    <a:lstStyle/>
                    <a:p>
                      <a:pPr>
                        <a:buNone/>
                      </a:pPr>
                      <a:r>
                        <a:rPr lang="en-ID" altLang="en-US" sz="2800" b="1" dirty="0" err="1">
                          <a:solidFill>
                            <a:schemeClr val="tx1"/>
                          </a:solidFill>
                        </a:rPr>
                        <a:t>Temuan</a:t>
                      </a:r>
                      <a:r>
                        <a:rPr lang="en-ID" altLang="en-US" sz="2800" b="1" dirty="0">
                          <a:solidFill>
                            <a:schemeClr val="tx1"/>
                          </a:solidFill>
                        </a:rPr>
                        <a:t> </a:t>
                      </a:r>
                      <a:r>
                        <a:rPr lang="en-ID" altLang="en-US" sz="2800" b="1" dirty="0" err="1">
                          <a:solidFill>
                            <a:schemeClr val="tx1"/>
                          </a:solidFill>
                        </a:rPr>
                        <a:t>dari</a:t>
                      </a:r>
                      <a:r>
                        <a:rPr lang="en-ID" altLang="en-US" sz="2800" b="1" dirty="0">
                          <a:solidFill>
                            <a:schemeClr val="tx1"/>
                          </a:solidFill>
                        </a:rPr>
                        <a:t> </a:t>
                      </a:r>
                      <a:r>
                        <a:rPr lang="en-ID" altLang="en-US" sz="2800" b="1" dirty="0" err="1">
                          <a:solidFill>
                            <a:schemeClr val="tx1"/>
                          </a:solidFill>
                        </a:rPr>
                        <a:t>hasil</a:t>
                      </a:r>
                      <a:r>
                        <a:rPr lang="en-ID" altLang="en-US" sz="2800" b="1" dirty="0">
                          <a:solidFill>
                            <a:schemeClr val="tx1"/>
                          </a:solidFill>
                        </a:rPr>
                        <a:t> survey </a:t>
                      </a:r>
                      <a:r>
                        <a:rPr lang="en-ID" altLang="en-US" sz="2800" b="1" dirty="0" err="1">
                          <a:solidFill>
                            <a:schemeClr val="tx1"/>
                          </a:solidFill>
                        </a:rPr>
                        <a:t>atau</a:t>
                      </a:r>
                      <a:r>
                        <a:rPr lang="en-ID" altLang="en-US" sz="2800" b="1" dirty="0">
                          <a:solidFill>
                            <a:schemeClr val="tx1"/>
                          </a:solidFill>
                        </a:rPr>
                        <a:t> </a:t>
                      </a:r>
                      <a:r>
                        <a:rPr lang="en-ID" altLang="en-US" sz="2800" b="1" dirty="0" err="1">
                          <a:solidFill>
                            <a:schemeClr val="tx1"/>
                          </a:solidFill>
                        </a:rPr>
                        <a:t>eksperimen</a:t>
                      </a:r>
                      <a:endParaRPr lang="en-ID" altLang="en-US" sz="2800" b="1" dirty="0">
                        <a:solidFill>
                          <a:schemeClr val="tx1"/>
                        </a:solidFill>
                      </a:endParaRPr>
                    </a:p>
                  </a:txBody>
                  <a:tcPr/>
                </a:tc>
                <a:tc>
                  <a:txBody>
                    <a:bodyPr/>
                    <a:lstStyle/>
                    <a:p>
                      <a:pPr>
                        <a:buNone/>
                      </a:pPr>
                      <a:r>
                        <a:rPr lang="en-ID" altLang="en-US" sz="2800" b="1" dirty="0" err="1">
                          <a:solidFill>
                            <a:schemeClr val="tx1"/>
                          </a:solidFill>
                        </a:rPr>
                        <a:t>Pembahasan</a:t>
                      </a:r>
                      <a:endParaRPr lang="en-ID" altLang="en-US" sz="2800" b="1" dirty="0">
                        <a:solidFill>
                          <a:schemeClr val="tx1"/>
                        </a:solidFill>
                      </a:endParaRPr>
                    </a:p>
                  </a:txBody>
                  <a:tcPr/>
                </a:tc>
              </a:tr>
              <a:tr h="2734945">
                <a:tc>
                  <a:txBody>
                    <a:bodyPr/>
                    <a:lstStyle/>
                    <a:p>
                      <a:pPr>
                        <a:buNone/>
                      </a:pPr>
                      <a:r>
                        <a:rPr lang="en-ID" altLang="en-US" sz="2800" b="1"/>
                        <a:t>Teori Variabel 1</a:t>
                      </a:r>
                      <a:endParaRPr lang="en-ID" altLang="en-US" sz="2800" b="1"/>
                    </a:p>
                    <a:p>
                      <a:pPr>
                        <a:buNone/>
                      </a:pPr>
                      <a:r>
                        <a:rPr lang="en-ID" altLang="en-US" sz="2800" b="1"/>
                        <a:t>Konseptual dan operasional</a:t>
                      </a:r>
                      <a:endParaRPr lang="en-ID" altLang="en-US" sz="2800" b="1"/>
                    </a:p>
                  </a:txBody>
                  <a:tcPr/>
                </a:tc>
                <a:tc>
                  <a:txBody>
                    <a:bodyPr/>
                    <a:lstStyle/>
                    <a:p>
                      <a:pPr>
                        <a:buNone/>
                      </a:pPr>
                      <a:r>
                        <a:rPr lang="en-ID" altLang="en-US" sz="2800" b="1"/>
                        <a:t>Teori variabel 2</a:t>
                      </a:r>
                      <a:endParaRPr lang="en-ID" altLang="en-US" sz="2800" b="1"/>
                    </a:p>
                    <a:p>
                      <a:pPr>
                        <a:buNone/>
                      </a:pPr>
                      <a:r>
                        <a:rPr lang="en-ID" altLang="en-US" sz="2800" b="1"/>
                        <a:t>Konseptual dan operasional</a:t>
                      </a:r>
                      <a:endParaRPr lang="en-ID" altLang="en-US" sz="2800" b="1"/>
                    </a:p>
                  </a:txBody>
                  <a:tcPr/>
                </a:tc>
                <a:tc>
                  <a:txBody>
                    <a:bodyPr/>
                    <a:lstStyle/>
                    <a:p>
                      <a:pPr>
                        <a:buNone/>
                      </a:pPr>
                      <a:r>
                        <a:rPr lang="en-ID" altLang="en-US" sz="2800" b="1"/>
                        <a:t>Penelitian sejenis (kerangka penelitian, sintesis)</a:t>
                      </a:r>
                      <a:endParaRPr lang="en-ID" altLang="en-US" sz="2800" b="1"/>
                    </a:p>
                  </a:txBody>
                  <a:tcPr/>
                </a:tc>
                <a:tc>
                  <a:txBody>
                    <a:bodyPr/>
                    <a:lstStyle/>
                    <a:p>
                      <a:pPr>
                        <a:buNone/>
                      </a:pPr>
                      <a:r>
                        <a:rPr lang="en-ID" altLang="en-US" sz="2800" b="1"/>
                        <a:t>Pengumpulan data</a:t>
                      </a:r>
                      <a:endParaRPr lang="en-ID" altLang="en-US" sz="2800" b="1"/>
                    </a:p>
                  </a:txBody>
                  <a:tcPr/>
                </a:tc>
                <a:tc>
                  <a:txBody>
                    <a:bodyPr/>
                    <a:lstStyle/>
                    <a:p>
                      <a:pPr>
                        <a:buNone/>
                      </a:pPr>
                      <a:r>
                        <a:rPr lang="en-ID" altLang="en-US" sz="2800" b="1" dirty="0" err="1"/>
                        <a:t>Konfirmasi</a:t>
                      </a:r>
                      <a:r>
                        <a:rPr lang="en-ID" altLang="en-US" sz="2800" b="1" dirty="0"/>
                        <a:t> </a:t>
                      </a:r>
                      <a:r>
                        <a:rPr lang="en-ID" altLang="en-US" sz="2800" b="1" dirty="0" err="1"/>
                        <a:t>teori</a:t>
                      </a:r>
                      <a:r>
                        <a:rPr lang="en-ID" altLang="en-US" sz="2800" b="1" dirty="0"/>
                        <a:t>/</a:t>
                      </a:r>
                      <a:r>
                        <a:rPr lang="en-ID" altLang="en-US" sz="2800" b="1" dirty="0" err="1"/>
                        <a:t>Temuan</a:t>
                      </a:r>
                      <a:r>
                        <a:rPr lang="en-ID" altLang="en-US" sz="2800" b="1" dirty="0"/>
                        <a:t> </a:t>
                      </a:r>
                      <a:r>
                        <a:rPr lang="en-ID" altLang="en-US" sz="2800" b="1" dirty="0" err="1"/>
                        <a:t>dikaitkan</a:t>
                      </a:r>
                      <a:r>
                        <a:rPr lang="en-ID" altLang="en-US" sz="2800" b="1" dirty="0"/>
                        <a:t> </a:t>
                      </a:r>
                      <a:r>
                        <a:rPr lang="en-ID" altLang="en-US" sz="2800" b="1" dirty="0" err="1"/>
                        <a:t>dengan</a:t>
                      </a:r>
                      <a:r>
                        <a:rPr lang="en-ID" altLang="en-US" sz="2800" b="1" dirty="0"/>
                        <a:t> </a:t>
                      </a:r>
                      <a:r>
                        <a:rPr lang="en-ID" altLang="en-US" sz="2800" b="1" dirty="0" err="1"/>
                        <a:t>hipotesis</a:t>
                      </a:r>
                      <a:endParaRPr lang="en-ID" altLang="en-US" sz="2800" b="1" dirty="0"/>
                    </a:p>
                  </a:txBody>
                  <a:tcPr/>
                </a:tc>
              </a:tr>
            </a:tbl>
          </a:graphicData>
        </a:graphic>
      </p:graphicFrame>
      <p:sp>
        <p:nvSpPr>
          <p:cNvPr id="3" name="Text Box 2"/>
          <p:cNvSpPr txBox="1"/>
          <p:nvPr/>
        </p:nvSpPr>
        <p:spPr>
          <a:xfrm>
            <a:off x="-635" y="635"/>
            <a:ext cx="12051030" cy="1568450"/>
          </a:xfrm>
          <a:prstGeom prst="rect">
            <a:avLst/>
          </a:prstGeom>
          <a:noFill/>
        </p:spPr>
        <p:txBody>
          <a:bodyPr wrap="square" rtlCol="0" anchor="t">
            <a:spAutoFit/>
          </a:bodyPr>
          <a:lstStyle/>
          <a:p>
            <a:r>
              <a:rPr lang="en-ID" altLang="en-US" sz="2400" b="1" dirty="0">
                <a:sym typeface="+mn-ea"/>
              </a:rPr>
              <a:t>Kuantitatif: </a:t>
            </a:r>
            <a:r>
              <a:rPr lang="en-US" sz="2400" b="1" dirty="0">
                <a:sym typeface="+mn-ea"/>
              </a:rPr>
              <a:t>PENDAHULUAN: </a:t>
            </a:r>
            <a:r>
              <a:rPr lang="en-US" sz="2400" b="1" dirty="0" err="1">
                <a:sym typeface="+mn-ea"/>
              </a:rPr>
              <a:t>latar</a:t>
            </a:r>
            <a:r>
              <a:rPr lang="en-US" sz="2400" b="1" dirty="0">
                <a:sym typeface="+mn-ea"/>
              </a:rPr>
              <a:t> </a:t>
            </a:r>
            <a:r>
              <a:rPr lang="en-US" sz="2400" b="1" dirty="0" err="1">
                <a:sym typeface="+mn-ea"/>
              </a:rPr>
              <a:t>belakang</a:t>
            </a:r>
            <a:r>
              <a:rPr lang="en-US" sz="2400" b="1" dirty="0">
                <a:sym typeface="+mn-ea"/>
              </a:rPr>
              <a:t>, </a:t>
            </a:r>
            <a:r>
              <a:rPr lang="en-US" sz="2400" b="1" dirty="0" err="1">
                <a:sym typeface="+mn-ea"/>
              </a:rPr>
              <a:t>rumusan</a:t>
            </a:r>
            <a:r>
              <a:rPr lang="en-US" sz="2400" b="1" dirty="0">
                <a:sym typeface="+mn-ea"/>
              </a:rPr>
              <a:t> </a:t>
            </a:r>
            <a:r>
              <a:rPr lang="en-US" sz="2400" b="1" dirty="0" err="1">
                <a:sym typeface="+mn-ea"/>
              </a:rPr>
              <a:t>masalah,kajian</a:t>
            </a:r>
            <a:r>
              <a:rPr lang="en-US" sz="2400" b="1" dirty="0">
                <a:sym typeface="+mn-ea"/>
              </a:rPr>
              <a:t> </a:t>
            </a:r>
            <a:r>
              <a:rPr lang="en-US" sz="2400" b="1" dirty="0" err="1">
                <a:sym typeface="+mn-ea"/>
              </a:rPr>
              <a:t>teori</a:t>
            </a:r>
            <a:r>
              <a:rPr lang="en-US" sz="2400" b="1" dirty="0">
                <a:sym typeface="+mn-ea"/>
              </a:rPr>
              <a:t>(</a:t>
            </a:r>
            <a:r>
              <a:rPr lang="en-US" sz="2400" b="1" dirty="0" err="1">
                <a:sym typeface="+mn-ea"/>
              </a:rPr>
              <a:t>penelitian</a:t>
            </a:r>
            <a:r>
              <a:rPr lang="en-US" sz="2400" b="1" dirty="0">
                <a:sym typeface="+mn-ea"/>
              </a:rPr>
              <a:t> yang </a:t>
            </a:r>
            <a:r>
              <a:rPr lang="en-US" sz="2400" b="1" dirty="0" err="1">
                <a:sym typeface="+mn-ea"/>
              </a:rPr>
              <a:t>relevan</a:t>
            </a:r>
            <a:r>
              <a:rPr lang="en-US" sz="2400" b="1" dirty="0">
                <a:sym typeface="+mn-ea"/>
              </a:rPr>
              <a:t>)</a:t>
            </a:r>
            <a:r>
              <a:rPr lang="en-ID" altLang="en-US" sz="2400" b="1" dirty="0">
                <a:sym typeface="+mn-ea"/>
              </a:rPr>
              <a:t>, Kerangka Teori, Hipotesis, </a:t>
            </a:r>
            <a:r>
              <a:rPr lang="en-US" sz="2400" b="1" dirty="0" err="1">
                <a:sym typeface="+mn-ea"/>
              </a:rPr>
              <a:t>Metodologi</a:t>
            </a:r>
            <a:r>
              <a:rPr lang="en-US" sz="2400" b="1" dirty="0">
                <a:sym typeface="+mn-ea"/>
              </a:rPr>
              <a:t> </a:t>
            </a:r>
            <a:r>
              <a:rPr lang="en-US" sz="2400" b="1" dirty="0" err="1">
                <a:sym typeface="+mn-ea"/>
              </a:rPr>
              <a:t>Penelitian</a:t>
            </a:r>
            <a:r>
              <a:rPr lang="en-ID" altLang="en-US" sz="2400" b="1" dirty="0" err="1">
                <a:sym typeface="+mn-ea"/>
              </a:rPr>
              <a:t>, Temuan (1.Deskripsi Data-variabel X1, Variabel X2, Vatiabel Y),2. Pengujian persyaratan analisis: Uji Normalitas data,dll), Pembahasan, Kesimpulan</a:t>
            </a:r>
            <a:endParaRPr lang="en-ID" altLang="en-US" sz="2400" b="1" dirty="0" err="1">
              <a:sym typeface="+mn-e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234950" y="154940"/>
            <a:ext cx="11396345" cy="7108825"/>
          </a:xfrm>
          <a:prstGeom prst="rect">
            <a:avLst/>
          </a:prstGeom>
          <a:noFill/>
        </p:spPr>
        <p:txBody>
          <a:bodyPr wrap="square" rtlCol="0" anchor="t">
            <a:spAutoFit/>
          </a:bodyPr>
          <a:p>
            <a:pPr indent="0"/>
            <a:r>
              <a:rPr lang="en-ID" altLang="en-US" sz="2400" b="1" dirty="0" err="1">
                <a:latin typeface="Times New Roman" panose="02020603050405020304" charset="0"/>
                <a:cs typeface="Times New Roman" panose="02020603050405020304" charset="0"/>
                <a:sym typeface="+mn-ea"/>
              </a:rPr>
              <a:t>Kajian Konseptual/Kajian Teori/Deduktif/</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Kebijakan Publik Yang Unggul</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I. Pendahuluan</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Latar Belakang</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Fokus Penelitian</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Rumusan Masalah/Pertanyaan penelitian</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Signifikansi penulisan</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Metode Penulisan</a:t>
            </a:r>
            <a:endParaRPr lang="en-ID" altLang="en-US" sz="2400" b="1" dirty="0" err="1">
              <a:latin typeface="Times New Roman" panose="02020603050405020304" charset="0"/>
              <a:cs typeface="Times New Roman" panose="02020603050405020304" charset="0"/>
              <a:sym typeface="+mn-ea"/>
            </a:endParaRPr>
          </a:p>
          <a:p>
            <a:pPr indent="0"/>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II. Temuan</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Perumusan Kebijakan Publik yang unggul</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a:latin typeface="Times New Roman" panose="02020603050405020304" charset="0"/>
                <a:cs typeface="Times New Roman" panose="02020603050405020304" charset="0"/>
                <a:sym typeface="+mn-ea"/>
              </a:rPr>
              <a:t>	A</a:t>
            </a:r>
            <a:r>
              <a:rPr lang="en-US" sz="2400" b="1" dirty="0">
                <a:latin typeface="Times New Roman" panose="02020603050405020304" charset="0"/>
                <a:cs typeface="Times New Roman" panose="02020603050405020304" charset="0"/>
                <a:sym typeface="+mn-ea"/>
              </a:rPr>
              <a:t>.   </a:t>
            </a:r>
            <a:r>
              <a:rPr lang="en-US" sz="2400" b="1" dirty="0" err="1">
                <a:latin typeface="Times New Roman" panose="02020603050405020304" charset="0"/>
                <a:cs typeface="Times New Roman" panose="02020603050405020304" charset="0"/>
                <a:sym typeface="+mn-ea"/>
              </a:rPr>
              <a:t>Kebija</a:t>
            </a:r>
            <a:r>
              <a:rPr lang="en-ID" altLang="en-US" sz="2400" b="1" dirty="0">
                <a:latin typeface="Times New Roman" panose="02020603050405020304" charset="0"/>
                <a:cs typeface="Times New Roman" panose="02020603050405020304" charset="0"/>
                <a:sym typeface="+mn-ea"/>
              </a:rPr>
              <a:t>k</a:t>
            </a:r>
            <a:r>
              <a:rPr lang="en-US" sz="2400" b="1" dirty="0">
                <a:latin typeface="Times New Roman" panose="02020603050405020304" charset="0"/>
                <a:cs typeface="Times New Roman" panose="02020603050405020304" charset="0"/>
                <a:sym typeface="+mn-ea"/>
              </a:rPr>
              <a:t>an </a:t>
            </a:r>
            <a:r>
              <a:rPr lang="en-ID" altLang="en-US" sz="2400" b="1" dirty="0">
                <a:latin typeface="Times New Roman" panose="02020603050405020304" charset="0"/>
                <a:cs typeface="Times New Roman" panose="02020603050405020304" charset="0"/>
                <a:sym typeface="+mn-ea"/>
              </a:rPr>
              <a:t>p</a:t>
            </a:r>
            <a:r>
              <a:rPr lang="en-US" sz="2400" b="1" dirty="0" err="1">
                <a:latin typeface="Times New Roman" panose="02020603050405020304" charset="0"/>
                <a:cs typeface="Times New Roman" panose="02020603050405020304" charset="0"/>
                <a:sym typeface="+mn-ea"/>
              </a:rPr>
              <a:t>ublik</a:t>
            </a:r>
            <a:r>
              <a:rPr lang="en-US" sz="2400" b="1" dirty="0">
                <a:latin typeface="Times New Roman" panose="02020603050405020304" charset="0"/>
                <a:cs typeface="Times New Roman" panose="02020603050405020304" charset="0"/>
                <a:sym typeface="+mn-ea"/>
              </a:rPr>
              <a:t> </a:t>
            </a:r>
            <a:endParaRPr lang="en-US" sz="2400" b="1" dirty="0">
              <a:latin typeface="Times New Roman" panose="02020603050405020304" charset="0"/>
              <a:cs typeface="Times New Roman" panose="02020603050405020304" charset="0"/>
              <a:sym typeface="+mn-ea"/>
            </a:endParaRPr>
          </a:p>
          <a:p>
            <a:pPr indent="0"/>
            <a:r>
              <a:rPr lang="en-ID" altLang="en-US" sz="2400" b="1" dirty="0">
                <a:latin typeface="Times New Roman" panose="02020603050405020304" charset="0"/>
                <a:cs typeface="Times New Roman" panose="02020603050405020304" charset="0"/>
                <a:sym typeface="+mn-ea"/>
              </a:rPr>
              <a:t>	B</a:t>
            </a:r>
            <a:r>
              <a:rPr lang="en-US" sz="2400" b="1" dirty="0">
                <a:latin typeface="Times New Roman" panose="02020603050405020304" charset="0"/>
                <a:cs typeface="Times New Roman" panose="02020603050405020304" charset="0"/>
                <a:sym typeface="+mn-ea"/>
              </a:rPr>
              <a:t>  </a:t>
            </a:r>
            <a:r>
              <a:rPr lang="en-ID" altLang="en-US" sz="2400" b="1" dirty="0">
                <a:latin typeface="Times New Roman" panose="02020603050405020304" charset="0"/>
                <a:cs typeface="Times New Roman" panose="02020603050405020304" charset="0"/>
                <a:sym typeface="+mn-ea"/>
              </a:rPr>
              <a:t>P</a:t>
            </a:r>
            <a:r>
              <a:rPr lang="en-ID" altLang="en-US" sz="2400" b="1" dirty="0" err="1">
                <a:latin typeface="Times New Roman" panose="02020603050405020304" charset="0"/>
                <a:cs typeface="Times New Roman" panose="02020603050405020304" charset="0"/>
                <a:sym typeface="+mn-ea"/>
              </a:rPr>
              <a:t>erumusan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kebijakan</a:t>
            </a:r>
            <a:r>
              <a:rPr lang="en-ID" altLang="en-US" sz="2400" b="1" dirty="0">
                <a:latin typeface="Times New Roman" panose="02020603050405020304" charset="0"/>
                <a:cs typeface="Times New Roman" panose="02020603050405020304" charset="0"/>
                <a:sym typeface="+mn-ea"/>
              </a:rPr>
              <a:t> </a:t>
            </a:r>
            <a:r>
              <a:rPr lang="en-ID" altLang="en-US" sz="2400" b="1" dirty="0" err="1">
                <a:latin typeface="Times New Roman" panose="02020603050405020304" charset="0"/>
                <a:cs typeface="Times New Roman" panose="02020603050405020304" charset="0"/>
                <a:sym typeface="+mn-ea"/>
              </a:rPr>
              <a:t>publik</a:t>
            </a:r>
            <a:r>
              <a:rPr lang="en-ID" altLang="en-US" sz="2400" b="1" dirty="0">
                <a:latin typeface="Times New Roman" panose="02020603050405020304" charset="0"/>
                <a:cs typeface="Times New Roman" panose="02020603050405020304" charset="0"/>
                <a:sym typeface="+mn-ea"/>
              </a:rPr>
              <a:t>  yang unggul</a:t>
            </a:r>
            <a:endParaRPr lang="en-US" sz="2400" b="1" dirty="0">
              <a:latin typeface="Times New Roman" panose="02020603050405020304" charset="0"/>
              <a:cs typeface="Times New Roman" panose="02020603050405020304" charset="0"/>
              <a:sym typeface="+mn-ea"/>
            </a:endParaRPr>
          </a:p>
          <a:p>
            <a:pPr indent="0"/>
            <a:r>
              <a:rPr lang="en-ID" altLang="en-US" sz="2400" b="1" dirty="0">
                <a:latin typeface="Times New Roman" panose="02020603050405020304" charset="0"/>
                <a:cs typeface="Times New Roman" panose="02020603050405020304" charset="0"/>
                <a:sym typeface="+mn-ea"/>
              </a:rPr>
              <a:t>III. Pembahasan</a:t>
            </a:r>
            <a:endParaRPr lang="en-ID" altLang="en-US" sz="2400" b="1" dirty="0">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Implementasi Perumusan Kebijakan Publik Yang Unggul di Indonesia</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a:latin typeface="Times New Roman" panose="02020603050405020304" charset="0"/>
                <a:cs typeface="Times New Roman" panose="02020603050405020304" charset="0"/>
                <a:sym typeface="+mn-ea"/>
              </a:rPr>
              <a:t>A. Pemerintahan Demokrasi Indonesia</a:t>
            </a:r>
            <a:endParaRPr lang="en-ID" altLang="en-US" sz="2400" b="1" dirty="0">
              <a:latin typeface="Times New Roman" panose="02020603050405020304" charset="0"/>
              <a:cs typeface="Times New Roman" panose="02020603050405020304" charset="0"/>
              <a:sym typeface="+mn-ea"/>
            </a:endParaRPr>
          </a:p>
          <a:p>
            <a:pPr indent="0"/>
            <a:r>
              <a:rPr lang="en-ID" altLang="en-US" sz="2400" b="1"/>
              <a:t>B. Implementasi perumusan kebijakan Publik dalam pemerintahan demokrasi di Indonesia</a:t>
            </a:r>
            <a:endParaRPr lang="en-US" sz="2400" b="1"/>
          </a:p>
          <a:p>
            <a:pPr indent="0"/>
            <a:r>
              <a:rPr lang="en-ID" altLang="en-US" sz="2400" b="1"/>
              <a:t>IV. Kesimpulan</a:t>
            </a:r>
            <a:endParaRPr lang="en-ID" altLang="en-US" sz="2400" b="1"/>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635" y="0"/>
            <a:ext cx="12193270" cy="6554470"/>
          </a:xfrm>
          <a:prstGeom prst="rect">
            <a:avLst/>
          </a:prstGeom>
          <a:noFill/>
        </p:spPr>
        <p:txBody>
          <a:bodyPr wrap="square" rtlCol="0" anchor="t">
            <a:spAutoFit/>
          </a:bodyPr>
          <a:p>
            <a:pPr indent="0"/>
            <a:r>
              <a:rPr lang="en-ID" altLang="en-US" sz="2800" b="1" dirty="0" err="1">
                <a:latin typeface="Times New Roman" panose="02020603050405020304" charset="0"/>
                <a:cs typeface="Times New Roman" panose="02020603050405020304" charset="0"/>
                <a:sym typeface="+mn-ea"/>
              </a:rPr>
              <a:t>Kajian Konseptual/Kajian Teori/Deduktif/</a:t>
            </a:r>
            <a:endParaRPr lang="en-ID" altLang="en-US" sz="2800" b="1" dirty="0" err="1">
              <a:latin typeface="Times New Roman" panose="02020603050405020304" charset="0"/>
              <a:cs typeface="Times New Roman" panose="02020603050405020304" charset="0"/>
              <a:sym typeface="+mn-ea"/>
            </a:endParaRPr>
          </a:p>
          <a:p>
            <a:pPr indent="0"/>
            <a:r>
              <a:rPr lang="en-ID" altLang="en-US" sz="2800" b="1" dirty="0" err="1">
                <a:latin typeface="Times New Roman" panose="02020603050405020304" charset="0"/>
                <a:cs typeface="Times New Roman" panose="02020603050405020304" charset="0"/>
                <a:sym typeface="+mn-ea"/>
              </a:rPr>
              <a:t>Kebijakan Publik Yang Unggul</a:t>
            </a:r>
            <a:endParaRPr lang="en-ID" altLang="en-US" sz="2800" b="1" dirty="0" err="1">
              <a:latin typeface="Times New Roman" panose="02020603050405020304" charset="0"/>
              <a:cs typeface="Times New Roman" panose="02020603050405020304" charset="0"/>
              <a:sym typeface="+mn-ea"/>
            </a:endParaRPr>
          </a:p>
          <a:p>
            <a:pPr indent="0"/>
            <a:r>
              <a:rPr lang="en-ID" altLang="en-US" sz="2800" b="1" dirty="0" err="1">
                <a:latin typeface="Times New Roman" panose="02020603050405020304" charset="0"/>
                <a:cs typeface="Times New Roman" panose="02020603050405020304" charset="0"/>
                <a:sym typeface="+mn-ea"/>
              </a:rPr>
              <a:t>I. Pendahuluan</a:t>
            </a:r>
            <a:endParaRPr lang="en-ID" altLang="en-US" sz="2800" b="1" dirty="0" err="1">
              <a:latin typeface="Times New Roman" panose="02020603050405020304" charset="0"/>
              <a:cs typeface="Times New Roman" panose="02020603050405020304" charset="0"/>
              <a:sym typeface="+mn-ea"/>
            </a:endParaRPr>
          </a:p>
          <a:p>
            <a:pPr indent="0"/>
            <a:r>
              <a:rPr lang="en-ID" altLang="en-US" sz="2800" b="1" dirty="0" err="1">
                <a:latin typeface="Times New Roman" panose="02020603050405020304" charset="0"/>
                <a:cs typeface="Times New Roman" panose="02020603050405020304" charset="0"/>
                <a:sym typeface="+mn-ea"/>
              </a:rPr>
              <a:t>Latar Belakang</a:t>
            </a:r>
            <a:endParaRPr lang="en-ID" altLang="en-US" sz="2800" b="1" dirty="0" err="1">
              <a:latin typeface="Times New Roman" panose="02020603050405020304" charset="0"/>
              <a:cs typeface="Times New Roman" panose="02020603050405020304" charset="0"/>
              <a:sym typeface="+mn-ea"/>
            </a:endParaRPr>
          </a:p>
          <a:p>
            <a:pPr indent="0"/>
            <a:r>
              <a:rPr lang="en-ID" altLang="en-US" sz="2800" b="1" dirty="0" err="1">
                <a:latin typeface="Times New Roman" panose="02020603050405020304" charset="0"/>
                <a:cs typeface="Times New Roman" panose="02020603050405020304" charset="0"/>
                <a:sym typeface="+mn-ea"/>
              </a:rPr>
              <a:t>Fokus Penelitian</a:t>
            </a:r>
            <a:endParaRPr lang="en-ID" altLang="en-US" sz="2800" b="1" dirty="0" err="1">
              <a:latin typeface="Times New Roman" panose="02020603050405020304" charset="0"/>
              <a:cs typeface="Times New Roman" panose="02020603050405020304" charset="0"/>
              <a:sym typeface="+mn-ea"/>
            </a:endParaRPr>
          </a:p>
          <a:p>
            <a:pPr indent="0"/>
            <a:r>
              <a:rPr lang="en-ID" altLang="en-US" sz="2800" b="1" dirty="0" err="1">
                <a:latin typeface="Times New Roman" panose="02020603050405020304" charset="0"/>
                <a:cs typeface="Times New Roman" panose="02020603050405020304" charset="0"/>
                <a:sym typeface="+mn-ea"/>
              </a:rPr>
              <a:t>Rumusan Masalah/Pertanyaan penelitian</a:t>
            </a:r>
            <a:endParaRPr lang="en-ID" altLang="en-US" sz="2800" b="1" dirty="0" err="1">
              <a:latin typeface="Times New Roman" panose="02020603050405020304" charset="0"/>
              <a:cs typeface="Times New Roman" panose="02020603050405020304" charset="0"/>
              <a:sym typeface="+mn-ea"/>
            </a:endParaRPr>
          </a:p>
          <a:p>
            <a:pPr indent="0"/>
            <a:r>
              <a:rPr lang="en-ID" altLang="en-US" sz="2800" b="1" dirty="0" err="1">
                <a:latin typeface="Times New Roman" panose="02020603050405020304" charset="0"/>
                <a:cs typeface="Times New Roman" panose="02020603050405020304" charset="0"/>
                <a:sym typeface="+mn-ea"/>
              </a:rPr>
              <a:t>Signifikansi penulisan</a:t>
            </a:r>
            <a:endParaRPr lang="en-ID" altLang="en-US" sz="2800" b="1" dirty="0" err="1">
              <a:latin typeface="Times New Roman" panose="02020603050405020304" charset="0"/>
              <a:cs typeface="Times New Roman" panose="02020603050405020304" charset="0"/>
              <a:sym typeface="+mn-ea"/>
            </a:endParaRPr>
          </a:p>
          <a:p>
            <a:pPr indent="0"/>
            <a:endParaRPr lang="en-ID" altLang="en-US" sz="2800" b="1" dirty="0" err="1">
              <a:latin typeface="Times New Roman" panose="02020603050405020304" charset="0"/>
              <a:cs typeface="Times New Roman" panose="02020603050405020304" charset="0"/>
              <a:sym typeface="+mn-ea"/>
            </a:endParaRPr>
          </a:p>
          <a:p>
            <a:pPr indent="0"/>
            <a:r>
              <a:rPr lang="en-ID" altLang="en-US" sz="2800" b="1" dirty="0" err="1">
                <a:latin typeface="Times New Roman" panose="02020603050405020304" charset="0"/>
                <a:cs typeface="Times New Roman" panose="02020603050405020304" charset="0"/>
                <a:sym typeface="+mn-ea"/>
              </a:rPr>
              <a:t>II. Kajian Teori</a:t>
            </a:r>
            <a:endParaRPr lang="en-ID" altLang="en-US" sz="2800" b="1" dirty="0" err="1">
              <a:latin typeface="Times New Roman" panose="02020603050405020304" charset="0"/>
              <a:cs typeface="Times New Roman" panose="02020603050405020304" charset="0"/>
              <a:sym typeface="+mn-ea"/>
            </a:endParaRPr>
          </a:p>
          <a:p>
            <a:pPr indent="0"/>
            <a:r>
              <a:rPr lang="en-ID" altLang="en-US" sz="2800" b="1" dirty="0" err="1">
                <a:latin typeface="Times New Roman" panose="02020603050405020304" charset="0"/>
                <a:cs typeface="Times New Roman" panose="02020603050405020304" charset="0"/>
                <a:sym typeface="+mn-ea"/>
              </a:rPr>
              <a:t>A. Kebijakan Publik yang unggul</a:t>
            </a:r>
            <a:endParaRPr lang="en-ID" altLang="en-US" sz="2800" b="1" dirty="0" err="1">
              <a:latin typeface="Times New Roman" panose="02020603050405020304" charset="0"/>
              <a:cs typeface="Times New Roman" panose="02020603050405020304" charset="0"/>
              <a:sym typeface="+mn-ea"/>
            </a:endParaRPr>
          </a:p>
          <a:p>
            <a:pPr indent="0"/>
            <a:r>
              <a:rPr lang="en-ID" altLang="en-US" sz="2800" b="1" dirty="0">
                <a:latin typeface="Times New Roman" panose="02020603050405020304" charset="0"/>
                <a:cs typeface="Times New Roman" panose="02020603050405020304" charset="0"/>
                <a:sym typeface="+mn-ea"/>
              </a:rPr>
              <a:t>B. </a:t>
            </a:r>
            <a:r>
              <a:rPr lang="en-ID" altLang="en-US" sz="2800" b="1" dirty="0">
                <a:latin typeface="Times New Roman" panose="02020603050405020304" charset="0"/>
                <a:cs typeface="Times New Roman" panose="02020603050405020304" charset="0"/>
                <a:sym typeface="+mn-ea"/>
              </a:rPr>
              <a:t>P</a:t>
            </a:r>
            <a:r>
              <a:rPr lang="en-ID" altLang="en-US" sz="2800" b="1" dirty="0" err="1">
                <a:latin typeface="Times New Roman" panose="02020603050405020304" charset="0"/>
                <a:cs typeface="Times New Roman" panose="02020603050405020304" charset="0"/>
                <a:sym typeface="+mn-ea"/>
              </a:rPr>
              <a:t>erumusan</a:t>
            </a:r>
            <a:r>
              <a:rPr lang="en-ID" altLang="en-US" sz="2800" b="1" dirty="0">
                <a:latin typeface="Times New Roman" panose="02020603050405020304" charset="0"/>
                <a:cs typeface="Times New Roman" panose="02020603050405020304" charset="0"/>
                <a:sym typeface="+mn-ea"/>
              </a:rPr>
              <a:t> </a:t>
            </a:r>
            <a:r>
              <a:rPr lang="en-ID" altLang="en-US" sz="2800" b="1" dirty="0" err="1">
                <a:latin typeface="Times New Roman" panose="02020603050405020304" charset="0"/>
                <a:cs typeface="Times New Roman" panose="02020603050405020304" charset="0"/>
                <a:sym typeface="+mn-ea"/>
              </a:rPr>
              <a:t>kebijakan</a:t>
            </a:r>
            <a:r>
              <a:rPr lang="en-ID" altLang="en-US" sz="2800" b="1" dirty="0">
                <a:latin typeface="Times New Roman" panose="02020603050405020304" charset="0"/>
                <a:cs typeface="Times New Roman" panose="02020603050405020304" charset="0"/>
                <a:sym typeface="+mn-ea"/>
              </a:rPr>
              <a:t> </a:t>
            </a:r>
            <a:r>
              <a:rPr lang="en-ID" altLang="en-US" sz="2800" b="1" dirty="0" err="1">
                <a:latin typeface="Times New Roman" panose="02020603050405020304" charset="0"/>
                <a:cs typeface="Times New Roman" panose="02020603050405020304" charset="0"/>
                <a:sym typeface="+mn-ea"/>
              </a:rPr>
              <a:t>publik</a:t>
            </a:r>
            <a:r>
              <a:rPr lang="en-ID" altLang="en-US" sz="2800" b="1" dirty="0">
                <a:latin typeface="Times New Roman" panose="02020603050405020304" charset="0"/>
                <a:cs typeface="Times New Roman" panose="02020603050405020304" charset="0"/>
                <a:sym typeface="+mn-ea"/>
              </a:rPr>
              <a:t>  di Indonesia</a:t>
            </a:r>
            <a:endParaRPr lang="en-ID" altLang="en-US" sz="2800" b="1" dirty="0">
              <a:latin typeface="Times New Roman" panose="02020603050405020304" charset="0"/>
              <a:cs typeface="Times New Roman" panose="02020603050405020304" charset="0"/>
              <a:sym typeface="+mn-ea"/>
            </a:endParaRPr>
          </a:p>
          <a:p>
            <a:pPr indent="0"/>
            <a:r>
              <a:rPr lang="en-ID" altLang="en-US" sz="2800" b="1" dirty="0">
                <a:latin typeface="Times New Roman" panose="02020603050405020304" charset="0"/>
                <a:cs typeface="Times New Roman" panose="02020603050405020304" charset="0"/>
                <a:sym typeface="+mn-ea"/>
              </a:rPr>
              <a:t>III. Methodologi Penelitian</a:t>
            </a:r>
            <a:endParaRPr lang="en-ID" altLang="en-US" sz="2800" b="1" dirty="0">
              <a:latin typeface="Times New Roman" panose="02020603050405020304" charset="0"/>
              <a:cs typeface="Times New Roman" panose="02020603050405020304" charset="0"/>
              <a:sym typeface="+mn-ea"/>
            </a:endParaRPr>
          </a:p>
          <a:p>
            <a:pPr indent="0"/>
            <a:r>
              <a:rPr lang="en-ID" altLang="en-US" sz="2800" b="1" dirty="0">
                <a:latin typeface="Times New Roman" panose="02020603050405020304" charset="0"/>
                <a:cs typeface="Times New Roman" panose="02020603050405020304" charset="0"/>
                <a:sym typeface="+mn-ea"/>
              </a:rPr>
              <a:t>IV. Temuan</a:t>
            </a:r>
            <a:endParaRPr lang="en-US" sz="2800" b="1" dirty="0">
              <a:latin typeface="Times New Roman" panose="02020603050405020304" charset="0"/>
              <a:cs typeface="Times New Roman" panose="02020603050405020304" charset="0"/>
              <a:sym typeface="+mn-ea"/>
            </a:endParaRPr>
          </a:p>
          <a:p>
            <a:pPr indent="0"/>
            <a:r>
              <a:rPr lang="en-ID" altLang="en-US" sz="2800" b="1" dirty="0">
                <a:latin typeface="Times New Roman" panose="02020603050405020304" charset="0"/>
                <a:cs typeface="Times New Roman" panose="02020603050405020304" charset="0"/>
                <a:sym typeface="+mn-ea"/>
              </a:rPr>
              <a:t>V. Pembahasan</a:t>
            </a:r>
            <a:endParaRPr lang="en-US" sz="2800" b="1"/>
          </a:p>
          <a:p>
            <a:pPr indent="0"/>
            <a:r>
              <a:rPr lang="en-ID" altLang="en-US" sz="2800" b="1">
                <a:sym typeface="+mn-ea"/>
              </a:rPr>
              <a:t>IV. Kesimpulan</a:t>
            </a:r>
            <a:endParaRPr lang="en-US" sz="28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281940" y="377825"/>
            <a:ext cx="11334115" cy="6369685"/>
          </a:xfrm>
          <a:prstGeom prst="rect">
            <a:avLst/>
          </a:prstGeom>
          <a:noFill/>
        </p:spPr>
        <p:txBody>
          <a:bodyPr wrap="square" rtlCol="0" anchor="t">
            <a:spAutoFit/>
          </a:bodyPr>
          <a:p>
            <a:pPr indent="0"/>
            <a:r>
              <a:rPr lang="en-ID" altLang="en-US" sz="2400" b="1" dirty="0" err="1">
                <a:latin typeface="Times New Roman" panose="02020603050405020304" charset="0"/>
                <a:cs typeface="Times New Roman" panose="02020603050405020304" charset="0"/>
                <a:sym typeface="+mn-ea"/>
              </a:rPr>
              <a:t>Kajian Konseptual/Kebebasan Beragama di Indonesia (Deduktif)</a:t>
            </a:r>
            <a:endParaRPr lang="en-ID" altLang="en-US" sz="2400" b="1" dirty="0" err="1">
              <a:latin typeface="Times New Roman" panose="02020603050405020304" charset="0"/>
              <a:cs typeface="Times New Roman" panose="02020603050405020304" charset="0"/>
              <a:sym typeface="+mn-ea"/>
            </a:endParaRPr>
          </a:p>
          <a:p>
            <a:pPr indent="0"/>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I. Pendahuluan</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Latar Belakang</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Fokus Penelitian</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Rumusan Masalah/Pertanyaan penelitian</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Signifikansi penulisan</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Metode Penulisan</a:t>
            </a:r>
            <a:endParaRPr lang="en-ID" altLang="en-US" sz="2400" b="1" dirty="0" err="1">
              <a:latin typeface="Times New Roman" panose="02020603050405020304" charset="0"/>
              <a:cs typeface="Times New Roman" panose="02020603050405020304" charset="0"/>
              <a:sym typeface="+mn-ea"/>
            </a:endParaRPr>
          </a:p>
          <a:p>
            <a:pPr indent="0"/>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II. Temuan</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Dasar Kebebasan Beragama di Indonesia</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a:latin typeface="Times New Roman" panose="02020603050405020304" charset="0"/>
                <a:cs typeface="Times New Roman" panose="02020603050405020304" charset="0"/>
                <a:sym typeface="+mn-ea"/>
              </a:rPr>
              <a:t>	A</a:t>
            </a:r>
            <a:r>
              <a:rPr lang="en-US" sz="2400" b="1" dirty="0">
                <a:latin typeface="Times New Roman" panose="02020603050405020304" charset="0"/>
                <a:cs typeface="Times New Roman" panose="02020603050405020304" charset="0"/>
                <a:sym typeface="+mn-ea"/>
              </a:rPr>
              <a:t>.   </a:t>
            </a:r>
            <a:r>
              <a:rPr lang="en-ID" altLang="en-US" sz="2400" b="1" dirty="0">
                <a:latin typeface="Times New Roman" panose="02020603050405020304" charset="0"/>
                <a:cs typeface="Times New Roman" panose="02020603050405020304" charset="0"/>
                <a:sym typeface="+mn-ea"/>
              </a:rPr>
              <a:t> Pancasila</a:t>
            </a:r>
            <a:endParaRPr lang="en-US" sz="2400" b="1" dirty="0">
              <a:latin typeface="Times New Roman" panose="02020603050405020304" charset="0"/>
              <a:cs typeface="Times New Roman" panose="02020603050405020304" charset="0"/>
              <a:sym typeface="+mn-ea"/>
            </a:endParaRPr>
          </a:p>
          <a:p>
            <a:pPr indent="0"/>
            <a:r>
              <a:rPr lang="en-ID" altLang="en-US" sz="2400" b="1" dirty="0">
                <a:latin typeface="Times New Roman" panose="02020603050405020304" charset="0"/>
                <a:cs typeface="Times New Roman" panose="02020603050405020304" charset="0"/>
                <a:sym typeface="+mn-ea"/>
              </a:rPr>
              <a:t>	B</a:t>
            </a:r>
            <a:r>
              <a:rPr lang="en-US" sz="2400" b="1" dirty="0">
                <a:latin typeface="Times New Roman" panose="02020603050405020304" charset="0"/>
                <a:cs typeface="Times New Roman" panose="02020603050405020304" charset="0"/>
                <a:sym typeface="+mn-ea"/>
              </a:rPr>
              <a:t> </a:t>
            </a:r>
            <a:r>
              <a:rPr lang="en-ID" altLang="en-US" sz="2400" b="1" dirty="0">
                <a:latin typeface="Times New Roman" panose="02020603050405020304" charset="0"/>
                <a:cs typeface="Times New Roman" panose="02020603050405020304" charset="0"/>
                <a:sym typeface="+mn-ea"/>
              </a:rPr>
              <a:t>. UUD 45</a:t>
            </a:r>
            <a:endParaRPr lang="en-ID" altLang="en-US" sz="2400" b="1" dirty="0">
              <a:latin typeface="Times New Roman" panose="02020603050405020304" charset="0"/>
              <a:cs typeface="Times New Roman" panose="02020603050405020304" charset="0"/>
              <a:sym typeface="+mn-ea"/>
            </a:endParaRPr>
          </a:p>
          <a:p>
            <a:pPr indent="0"/>
            <a:r>
              <a:rPr lang="en-ID" altLang="en-US" sz="2400" b="1" dirty="0">
                <a:latin typeface="Times New Roman" panose="02020603050405020304" charset="0"/>
                <a:cs typeface="Times New Roman" panose="02020603050405020304" charset="0"/>
                <a:sym typeface="+mn-ea"/>
              </a:rPr>
              <a:t>	C. Perundang-undangan</a:t>
            </a:r>
            <a:endParaRPr lang="en-US" sz="2400" b="1" dirty="0">
              <a:latin typeface="Times New Roman" panose="02020603050405020304" charset="0"/>
              <a:cs typeface="Times New Roman" panose="02020603050405020304" charset="0"/>
              <a:sym typeface="+mn-ea"/>
            </a:endParaRPr>
          </a:p>
          <a:p>
            <a:pPr indent="0"/>
            <a:r>
              <a:rPr lang="en-ID" altLang="en-US" sz="2400" b="1" dirty="0">
                <a:latin typeface="Times New Roman" panose="02020603050405020304" charset="0"/>
                <a:cs typeface="Times New Roman" panose="02020603050405020304" charset="0"/>
                <a:sym typeface="+mn-ea"/>
              </a:rPr>
              <a:t>III. Pembahasan</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a:latin typeface="Times New Roman" panose="02020603050405020304" charset="0"/>
                <a:cs typeface="Times New Roman" panose="02020603050405020304" charset="0"/>
                <a:sym typeface="+mn-ea"/>
              </a:rPr>
              <a:t>Implementasi Kebebasan Beragama di indonesia</a:t>
            </a:r>
            <a:endParaRPr lang="en-US" sz="2400" b="1"/>
          </a:p>
          <a:p>
            <a:pPr indent="0"/>
            <a:r>
              <a:rPr lang="en-ID" altLang="en-US" sz="2400" b="1">
                <a:sym typeface="+mn-ea"/>
              </a:rPr>
              <a:t>IV. Kesimpulan</a:t>
            </a:r>
            <a:endParaRPr lang="en-US" sz="24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110490" y="59055"/>
            <a:ext cx="11924030" cy="7108825"/>
          </a:xfrm>
          <a:prstGeom prst="rect">
            <a:avLst/>
          </a:prstGeom>
          <a:noFill/>
        </p:spPr>
        <p:txBody>
          <a:bodyPr wrap="square" rtlCol="0" anchor="t">
            <a:spAutoFit/>
          </a:bodyPr>
          <a:p>
            <a:pPr indent="0"/>
            <a:r>
              <a:rPr lang="en-ID" altLang="en-US" sz="2400" b="1" dirty="0" err="1">
                <a:latin typeface="Times New Roman" panose="02020603050405020304" charset="0"/>
                <a:cs typeface="Times New Roman" panose="02020603050405020304" charset="0"/>
                <a:sym typeface="+mn-ea"/>
              </a:rPr>
              <a:t>Kajian Konseptual/Kebijakan PNPS 65 dalam Perspektif Deklarasi Universal HAM tentang Kebebasan Beragama (Magister-evaluasi, kritik atau perbandingan), Deduktif.</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(Hubungan Kebijakan Diskriminatif Terhadap Proteksi Kebebasan Beragama- Kuantitatif)</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I. Pendahuluan</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Latar Belakang</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Fokus Penelitian</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Rumusan Masalah/Pertanyaan penelitian</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Signifikansi penulisan</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Metode Penulisan</a:t>
            </a:r>
            <a:endParaRPr lang="en-ID" altLang="en-US" sz="2400" b="1" dirty="0" err="1">
              <a:latin typeface="Times New Roman" panose="02020603050405020304" charset="0"/>
              <a:cs typeface="Times New Roman" panose="02020603050405020304" charset="0"/>
              <a:sym typeface="+mn-ea"/>
            </a:endParaRPr>
          </a:p>
          <a:p>
            <a:pPr indent="0"/>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II. Temuan</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A. Kebijakan PNPS 65 (dasar teori/kajian akademis)</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err="1">
                <a:latin typeface="Times New Roman" panose="02020603050405020304" charset="0"/>
                <a:cs typeface="Times New Roman" panose="02020603050405020304" charset="0"/>
                <a:sym typeface="+mn-ea"/>
              </a:rPr>
              <a:t>B. Deklarasi Universal Ham (dasar teori)</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dirty="0">
                <a:latin typeface="Times New Roman" panose="02020603050405020304" charset="0"/>
                <a:cs typeface="Times New Roman" panose="02020603050405020304" charset="0"/>
                <a:sym typeface="+mn-ea"/>
              </a:rPr>
              <a:t>III. Pembahasan</a:t>
            </a:r>
            <a:endParaRPr lang="en-ID" altLang="en-US" sz="2400" b="1" dirty="0" err="1">
              <a:latin typeface="Times New Roman" panose="02020603050405020304" charset="0"/>
              <a:cs typeface="Times New Roman" panose="02020603050405020304" charset="0"/>
              <a:sym typeface="+mn-ea"/>
            </a:endParaRPr>
          </a:p>
          <a:p>
            <a:pPr indent="0"/>
            <a:r>
              <a:rPr lang="en-ID" altLang="en-US" sz="2400" b="1"/>
              <a:t>Kebijakan PNPS 65 dalam Perspektif Deklarasi universal HAM (tunjukkan mana dari kedua teori itu yang konsisten dan tidak konsisten)Konsisten berarti teori itu menjelaskan hubungan konsep-konsep dalam teori itu secara jelas. Tidak konsisten sebaliknya.</a:t>
            </a:r>
            <a:endParaRPr lang="en-US" sz="2400" b="1"/>
          </a:p>
          <a:p>
            <a:pPr indent="0"/>
            <a:r>
              <a:rPr lang="en-ID" altLang="en-US" sz="2400" b="1">
                <a:sym typeface="+mn-ea"/>
              </a:rPr>
              <a:t>IV. Kesimpulan</a:t>
            </a:r>
            <a:endParaRPr lang="en-US" sz="24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half" idx="2"/>
          </p:nvPr>
        </p:nvSpPr>
        <p:spPr/>
        <p:txBody>
          <a:bodyPr>
            <a:noAutofit/>
          </a:bodyPr>
          <a:lstStyle/>
          <a:p>
            <a:pPr>
              <a:lnSpc>
                <a:spcPct val="100000"/>
              </a:lnSpc>
            </a:pPr>
            <a:r>
              <a:rPr lang="en-US" sz="3600" b="1">
                <a:latin typeface="Times New Roman" panose="02020603050405020304" charset="0"/>
                <a:ea typeface="SimSun" panose="02010600030101010101" pitchFamily="2" charset="-122"/>
                <a:cs typeface="Times New Roman" panose="02020603050405020304" charset="0"/>
                <a:sym typeface="+mn-ea"/>
              </a:rPr>
              <a:t>Menulis artikel ilmiah berbeda dengan mengarang. Menulis artinya</a:t>
            </a:r>
            <a:r>
              <a:rPr lang="en-ID" altLang="en-US" sz="3600" b="1">
                <a:latin typeface="Times New Roman" panose="02020603050405020304" charset="0"/>
                <a:ea typeface="SimSun" panose="02010600030101010101" pitchFamily="2" charset="-122"/>
                <a:cs typeface="Times New Roman" panose="02020603050405020304" charset="0"/>
                <a:sym typeface="+mn-ea"/>
              </a:rPr>
              <a:t>,</a:t>
            </a:r>
            <a:r>
              <a:rPr lang="en-US" sz="3600" b="1">
                <a:latin typeface="Times New Roman" panose="02020603050405020304" charset="0"/>
                <a:ea typeface="SimSun" panose="02010600030101010101" pitchFamily="2" charset="-122"/>
                <a:cs typeface="Times New Roman" panose="02020603050405020304" charset="0"/>
                <a:sym typeface="+mn-ea"/>
              </a:rPr>
              <a:t> penulis sudah mengetahui apa yang akan ditulis</a:t>
            </a:r>
            <a:r>
              <a:rPr lang="en-ID" altLang="en-US" sz="3600" b="1">
                <a:latin typeface="Times New Roman" panose="02020603050405020304" charset="0"/>
                <a:ea typeface="SimSun" panose="02010600030101010101" pitchFamily="2" charset="-122"/>
                <a:cs typeface="Times New Roman" panose="02020603050405020304" charset="0"/>
                <a:sym typeface="+mn-ea"/>
              </a:rPr>
              <a:t>,</a:t>
            </a:r>
            <a:r>
              <a:rPr lang="en-US" sz="3600" b="1">
                <a:latin typeface="Times New Roman" panose="02020603050405020304" charset="0"/>
                <a:ea typeface="SimSun" panose="02010600030101010101" pitchFamily="2" charset="-122"/>
                <a:cs typeface="Times New Roman" panose="02020603050405020304" charset="0"/>
                <a:sym typeface="+mn-ea"/>
              </a:rPr>
              <a:t> dan kemudian menuangkannya dalam bentuk tulisan. Sedang mengarang, biasanya pengarang langsung menuliskan apa yang terlinta</a:t>
            </a:r>
            <a:r>
              <a:rPr lang="en-ID" altLang="en-US" sz="3600" b="1">
                <a:latin typeface="Times New Roman" panose="02020603050405020304" charset="0"/>
                <a:ea typeface="SimSun" panose="02010600030101010101" pitchFamily="2" charset="-122"/>
                <a:cs typeface="Times New Roman" panose="02020603050405020304" charset="0"/>
                <a:sym typeface="+mn-ea"/>
              </a:rPr>
              <a:t>s</a:t>
            </a:r>
            <a:r>
              <a:rPr lang="en-US" sz="3600" b="1">
                <a:latin typeface="Times New Roman" panose="02020603050405020304" charset="0"/>
                <a:ea typeface="SimSun" panose="02010600030101010101" pitchFamily="2" charset="-122"/>
                <a:cs typeface="Times New Roman" panose="02020603050405020304" charset="0"/>
                <a:sym typeface="+mn-ea"/>
              </a:rPr>
              <a:t> di benak pengarang atau dalam imajinasi pengarang</a:t>
            </a:r>
            <a:r>
              <a:rPr lang="en-ID" altLang="en-US" sz="3600" b="1">
                <a:latin typeface="Times New Roman" panose="02020603050405020304" charset="0"/>
                <a:ea typeface="SimSun" panose="02010600030101010101" pitchFamily="2" charset="-122"/>
                <a:cs typeface="Times New Roman" panose="02020603050405020304" charset="0"/>
                <a:sym typeface="+mn-ea"/>
              </a:rPr>
              <a:t>.</a:t>
            </a:r>
            <a:r>
              <a:rPr lang="en-US" sz="3600" b="1">
                <a:latin typeface="Times New Roman" panose="02020603050405020304" charset="0"/>
                <a:ea typeface="SimSun" panose="02010600030101010101" pitchFamily="2" charset="-122"/>
                <a:cs typeface="Times New Roman" panose="02020603050405020304" charset="0"/>
                <a:sym typeface="+mn-ea"/>
              </a:rPr>
              <a:t> </a:t>
            </a:r>
            <a:endParaRPr lang="en-US" sz="3600" b="1">
              <a:latin typeface="Times New Roman" panose="02020603050405020304" charset="0"/>
            </a:endParaRPr>
          </a:p>
          <a:p>
            <a:pPr>
              <a:lnSpc>
                <a:spcPct val="100000"/>
              </a:lnSpc>
            </a:pPr>
            <a:r>
              <a:rPr lang="en-US" sz="3600" dirty="0"/>
              <a:t>,</a:t>
            </a:r>
            <a:endParaRPr lang="en-US" sz="3600" dirty="0"/>
          </a:p>
        </p:txBody>
      </p:sp>
      <p:sp>
        <p:nvSpPr>
          <p:cNvPr id="9" name="Title 8"/>
          <p:cNvSpPr>
            <a:spLocks noGrp="1"/>
          </p:cNvSpPr>
          <p:nvPr>
            <p:ph type="title"/>
          </p:nvPr>
        </p:nvSpPr>
        <p:spPr/>
        <p:txBody>
          <a:bodyPr/>
          <a:lstStyle/>
          <a:p>
            <a:r>
              <a:rPr lang="en-ID" altLang="en-US" dirty="0"/>
              <a:t>PELATIHAN MENULIS KARYA ILMIAH</a:t>
            </a:r>
            <a:endParaRPr lang="en-US" dirty="0">
              <a:solidFill>
                <a:schemeClr val="accent4"/>
              </a:solidFill>
            </a:endParaRPr>
          </a:p>
        </p:txBody>
      </p:sp>
      <p:sp>
        <p:nvSpPr>
          <p:cNvPr id="11" name="Text Placeholder 10"/>
          <p:cNvSpPr>
            <a:spLocks noGrp="1"/>
          </p:cNvSpPr>
          <p:nvPr>
            <p:ph type="body" sz="quarter" idx="16"/>
          </p:nvPr>
        </p:nvSpPr>
        <p:spPr>
          <a:xfrm>
            <a:off x="1021315" y="939746"/>
            <a:ext cx="10333037" cy="230188"/>
          </a:xfrm>
        </p:spPr>
        <p:txBody>
          <a:bodyPr>
            <a:noAutofit/>
          </a:bodyPr>
          <a:lstStyle/>
          <a:p>
            <a:r>
              <a:rPr lang="en-ID" altLang="en-US" sz="2300" dirty="0">
                <a:solidFill>
                  <a:schemeClr val="accent6"/>
                </a:solidFill>
              </a:rPr>
              <a:t>BINSAR HUTABARAT INSTITUTE</a:t>
            </a:r>
            <a:endParaRPr lang="en-ID" altLang="en-US" sz="2300" dirty="0">
              <a:solidFill>
                <a:schemeClr val="accent6"/>
              </a:solidFill>
            </a:endParaRPr>
          </a:p>
        </p:txBody>
      </p:sp>
      <p:sp>
        <p:nvSpPr>
          <p:cNvPr id="4" name="Footer Placeholder 3"/>
          <p:cNvSpPr>
            <a:spLocks noGrp="1"/>
          </p:cNvSpPr>
          <p:nvPr>
            <p:ph type="ftr" sz="quarter" idx="11"/>
          </p:nvPr>
        </p:nvSpPr>
        <p:spPr/>
        <p:txBody>
          <a:bodyPr/>
          <a:lstStyle/>
          <a:p>
            <a:r>
              <a:rPr lang="en-ID" altLang="en-US"/>
              <a:t>www.binsarhutabarat.com</a:t>
            </a:r>
            <a:endParaRPr lang="en-US" dirty="0">
              <a:solidFill>
                <a:schemeClr val="accent4"/>
              </a:solidFill>
            </a:endParaRPr>
          </a:p>
        </p:txBody>
      </p:sp>
      <p:sp>
        <p:nvSpPr>
          <p:cNvPr id="5" name="Slide Number Placeholder 4"/>
          <p:cNvSpPr>
            <a:spLocks noGrp="1"/>
          </p:cNvSpPr>
          <p:nvPr>
            <p:ph type="sldNum" sz="quarter" idx="12"/>
          </p:nvPr>
        </p:nvSpPr>
        <p:spPr/>
        <p:txBody>
          <a:bodyPr/>
          <a:lstStyle/>
          <a:p>
            <a:r>
              <a:rPr lang="en-ID" altLang="en-US" dirty="0"/>
              <a:t>1</a:t>
            </a:r>
            <a:endParaRPr lang="en-ID" altLang="en-US" dirty="0"/>
          </a:p>
        </p:txBody>
      </p:sp>
    </p:spTree>
  </p:cSld>
  <p:clrMapOvr>
    <a:masterClrMapping/>
  </p:clrMapOvr>
  <mc:AlternateContent xmlns:mc="http://schemas.openxmlformats.org/markup-compatibility/2006">
    <mc:Choice xmlns:p14="http://schemas.microsoft.com/office/powerpoint/2010/main" Requires="p14">
      <p:transition spd="slow" p14:dur="1500">
        <p14:gallery dir="l"/>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635" y="635"/>
            <a:ext cx="12191365" cy="7170420"/>
          </a:xfrm>
          <a:prstGeom prst="rect">
            <a:avLst/>
          </a:prstGeom>
          <a:noFill/>
        </p:spPr>
        <p:txBody>
          <a:bodyPr wrap="square" rtlCol="0" anchor="t">
            <a:spAutoFit/>
          </a:bodyPr>
          <a:p>
            <a:pPr indent="0"/>
            <a:r>
              <a:rPr lang="en-ID" altLang="en-US" sz="2000" b="1" dirty="0" err="1">
                <a:latin typeface="Times New Roman" panose="02020603050405020304" charset="0"/>
                <a:cs typeface="Times New Roman" panose="02020603050405020304" charset="0"/>
                <a:sym typeface="+mn-ea"/>
              </a:rPr>
              <a:t>Penelitian Evaluasi/Evaluasi Terhadap Implementasi Model Penginjilan EE di indonesia</a:t>
            </a:r>
            <a:endParaRPr lang="en-ID" altLang="en-US" sz="2000" b="1" dirty="0" err="1">
              <a:latin typeface="Times New Roman" panose="02020603050405020304" charset="0"/>
              <a:cs typeface="Times New Roman" panose="02020603050405020304" charset="0"/>
              <a:sym typeface="+mn-ea"/>
            </a:endParaRPr>
          </a:p>
          <a:p>
            <a:pPr indent="0"/>
            <a:r>
              <a:rPr lang="en-ID" altLang="en-US" sz="2000" b="1" dirty="0" err="1">
                <a:latin typeface="Times New Roman" panose="02020603050405020304" charset="0"/>
                <a:cs typeface="Times New Roman" panose="02020603050405020304" charset="0"/>
                <a:sym typeface="+mn-ea"/>
              </a:rPr>
              <a:t>I. Pendahuluan</a:t>
            </a:r>
            <a:endParaRPr lang="en-ID" altLang="en-US" sz="2000" b="1" dirty="0" err="1">
              <a:latin typeface="Times New Roman" panose="02020603050405020304" charset="0"/>
              <a:cs typeface="Times New Roman" panose="02020603050405020304" charset="0"/>
              <a:sym typeface="+mn-ea"/>
            </a:endParaRPr>
          </a:p>
          <a:p>
            <a:pPr indent="0"/>
            <a:r>
              <a:rPr lang="en-ID" altLang="en-US" sz="2000" b="1" dirty="0" err="1">
                <a:latin typeface="Times New Roman" panose="02020603050405020304" charset="0"/>
                <a:cs typeface="Times New Roman" panose="02020603050405020304" charset="0"/>
                <a:sym typeface="+mn-ea"/>
              </a:rPr>
              <a:t>Latar Belakang</a:t>
            </a:r>
            <a:endParaRPr lang="en-ID" altLang="en-US" sz="2000" b="1" dirty="0" err="1">
              <a:latin typeface="Times New Roman" panose="02020603050405020304" charset="0"/>
              <a:cs typeface="Times New Roman" panose="02020603050405020304" charset="0"/>
              <a:sym typeface="+mn-ea"/>
            </a:endParaRPr>
          </a:p>
          <a:p>
            <a:pPr indent="0"/>
            <a:r>
              <a:rPr lang="en-ID" altLang="en-US" sz="2000" b="1" dirty="0" err="1">
                <a:latin typeface="Times New Roman" panose="02020603050405020304" charset="0"/>
                <a:cs typeface="Times New Roman" panose="02020603050405020304" charset="0"/>
                <a:sym typeface="+mn-ea"/>
              </a:rPr>
              <a:t>Fokus Penelitian</a:t>
            </a:r>
            <a:endParaRPr lang="en-ID" altLang="en-US" sz="2000" b="1" dirty="0" err="1">
              <a:latin typeface="Times New Roman" panose="02020603050405020304" charset="0"/>
              <a:cs typeface="Times New Roman" panose="02020603050405020304" charset="0"/>
              <a:sym typeface="+mn-ea"/>
            </a:endParaRPr>
          </a:p>
          <a:p>
            <a:pPr indent="0"/>
            <a:r>
              <a:rPr lang="en-ID" altLang="en-US" sz="2000" b="1" dirty="0" err="1">
                <a:latin typeface="Times New Roman" panose="02020603050405020304" charset="0"/>
                <a:cs typeface="Times New Roman" panose="02020603050405020304" charset="0"/>
                <a:sym typeface="+mn-ea"/>
              </a:rPr>
              <a:t>Rumusan Masalah/Pertanyaan penelitian</a:t>
            </a:r>
            <a:endParaRPr lang="en-ID" altLang="en-US" sz="2000" b="1" dirty="0" err="1">
              <a:latin typeface="Times New Roman" panose="02020603050405020304" charset="0"/>
              <a:cs typeface="Times New Roman" panose="02020603050405020304" charset="0"/>
              <a:sym typeface="+mn-ea"/>
            </a:endParaRPr>
          </a:p>
          <a:p>
            <a:pPr indent="0"/>
            <a:r>
              <a:rPr lang="en-ID" altLang="en-US" sz="2000" b="1" dirty="0" err="1">
                <a:latin typeface="Times New Roman" panose="02020603050405020304" charset="0"/>
                <a:cs typeface="Times New Roman" panose="02020603050405020304" charset="0"/>
                <a:sym typeface="+mn-ea"/>
              </a:rPr>
              <a:t>Signifikansi penulisan</a:t>
            </a:r>
            <a:endParaRPr lang="en-ID" altLang="en-US" sz="2000" b="1" dirty="0" err="1">
              <a:latin typeface="Times New Roman" panose="02020603050405020304" charset="0"/>
              <a:cs typeface="Times New Roman" panose="02020603050405020304" charset="0"/>
              <a:sym typeface="+mn-ea"/>
            </a:endParaRPr>
          </a:p>
          <a:p>
            <a:pPr indent="0"/>
            <a:r>
              <a:rPr lang="en-ID" altLang="en-US" sz="2000" b="1" dirty="0" err="1">
                <a:latin typeface="Times New Roman" panose="02020603050405020304" charset="0"/>
                <a:cs typeface="Times New Roman" panose="02020603050405020304" charset="0"/>
                <a:sym typeface="+mn-ea"/>
              </a:rPr>
              <a:t>II . Kajian Teori</a:t>
            </a:r>
            <a:endParaRPr lang="en-ID" altLang="en-US" sz="2000" b="1" dirty="0" err="1">
              <a:latin typeface="Times New Roman" panose="02020603050405020304" charset="0"/>
              <a:cs typeface="Times New Roman" panose="02020603050405020304" charset="0"/>
              <a:sym typeface="+mn-ea"/>
            </a:endParaRPr>
          </a:p>
          <a:p>
            <a:pPr indent="0"/>
            <a:r>
              <a:rPr lang="en-ID" altLang="en-US" sz="2000" b="1" dirty="0" err="1">
                <a:latin typeface="Times New Roman" panose="02020603050405020304" charset="0"/>
                <a:cs typeface="Times New Roman" panose="02020603050405020304" charset="0"/>
                <a:sym typeface="+mn-ea"/>
              </a:rPr>
              <a:t>A. Penginjilan dan Model Pengenjilan</a:t>
            </a:r>
            <a:endParaRPr lang="en-ID" altLang="en-US" sz="2000" b="1" dirty="0" err="1">
              <a:latin typeface="Times New Roman" panose="02020603050405020304" charset="0"/>
              <a:cs typeface="Times New Roman" panose="02020603050405020304" charset="0"/>
              <a:sym typeface="+mn-ea"/>
            </a:endParaRPr>
          </a:p>
          <a:p>
            <a:pPr indent="0"/>
            <a:r>
              <a:rPr lang="en-ID" altLang="en-US" sz="2000" b="1" dirty="0" err="1">
                <a:latin typeface="Times New Roman" panose="02020603050405020304" charset="0"/>
                <a:cs typeface="Times New Roman" panose="02020603050405020304" charset="0"/>
                <a:sym typeface="+mn-ea"/>
              </a:rPr>
              <a:t>B. Model Penginjilan EE</a:t>
            </a:r>
            <a:endParaRPr lang="en-ID" altLang="en-US" sz="2000" b="1" dirty="0" err="1">
              <a:latin typeface="Times New Roman" panose="02020603050405020304" charset="0"/>
              <a:cs typeface="Times New Roman" panose="02020603050405020304" charset="0"/>
              <a:sym typeface="+mn-ea"/>
            </a:endParaRPr>
          </a:p>
          <a:p>
            <a:pPr indent="0"/>
            <a:r>
              <a:rPr lang="en-ID" altLang="en-US" sz="2000" b="1" dirty="0" err="1">
                <a:latin typeface="Times New Roman" panose="02020603050405020304" charset="0"/>
                <a:cs typeface="Times New Roman" panose="02020603050405020304" charset="0"/>
                <a:sym typeface="+mn-ea"/>
              </a:rPr>
              <a:t>C. Penelitian Yang Relevan</a:t>
            </a:r>
            <a:endParaRPr lang="en-ID" altLang="en-US" sz="2000" b="1" dirty="0" err="1">
              <a:latin typeface="Times New Roman" panose="02020603050405020304" charset="0"/>
              <a:cs typeface="Times New Roman" panose="02020603050405020304" charset="0"/>
              <a:sym typeface="+mn-ea"/>
            </a:endParaRPr>
          </a:p>
          <a:p>
            <a:pPr indent="0"/>
            <a:r>
              <a:rPr lang="en-ID" altLang="en-US" sz="2000" b="1" dirty="0" err="1">
                <a:latin typeface="Times New Roman" panose="02020603050405020304" charset="0"/>
                <a:cs typeface="Times New Roman" panose="02020603050405020304" charset="0"/>
                <a:sym typeface="+mn-ea"/>
              </a:rPr>
              <a:t>D. Desain Penelitian</a:t>
            </a:r>
            <a:endParaRPr lang="en-ID" altLang="en-US" sz="2000" b="1" dirty="0" err="1">
              <a:latin typeface="Times New Roman" panose="02020603050405020304" charset="0"/>
              <a:cs typeface="Times New Roman" panose="02020603050405020304" charset="0"/>
              <a:sym typeface="+mn-ea"/>
            </a:endParaRPr>
          </a:p>
          <a:p>
            <a:pPr indent="0"/>
            <a:r>
              <a:rPr lang="en-ID" altLang="en-US" sz="2000" b="1" dirty="0" err="1">
                <a:latin typeface="Times New Roman" panose="02020603050405020304" charset="0"/>
                <a:cs typeface="Times New Roman" panose="02020603050405020304" charset="0"/>
                <a:sym typeface="+mn-ea"/>
              </a:rPr>
              <a:t>Methodologi Penelitian</a:t>
            </a:r>
            <a:endParaRPr lang="en-ID" altLang="en-US" sz="2000" b="1" dirty="0" err="1">
              <a:latin typeface="Times New Roman" panose="02020603050405020304" charset="0"/>
              <a:cs typeface="Times New Roman" panose="02020603050405020304" charset="0"/>
              <a:sym typeface="+mn-ea"/>
            </a:endParaRPr>
          </a:p>
          <a:p>
            <a:pPr indent="0"/>
            <a:r>
              <a:rPr lang="en-ID" altLang="en-US" sz="2000" b="1" dirty="0" err="1">
                <a:latin typeface="Times New Roman" panose="02020603050405020304" charset="0"/>
                <a:cs typeface="Times New Roman" panose="02020603050405020304" charset="0"/>
                <a:sym typeface="+mn-ea"/>
              </a:rPr>
              <a:t>A.. Tujuan penelitian</a:t>
            </a:r>
            <a:endParaRPr lang="en-ID" altLang="en-US" sz="2000" b="1" dirty="0" err="1">
              <a:latin typeface="Times New Roman" panose="02020603050405020304" charset="0"/>
              <a:cs typeface="Times New Roman" panose="02020603050405020304" charset="0"/>
              <a:sym typeface="+mn-ea"/>
            </a:endParaRPr>
          </a:p>
          <a:p>
            <a:pPr indent="0"/>
            <a:r>
              <a:rPr lang="en-ID" altLang="en-US" sz="2000" b="1" dirty="0" err="1">
                <a:latin typeface="Times New Roman" panose="02020603050405020304" charset="0"/>
                <a:cs typeface="Times New Roman" panose="02020603050405020304" charset="0"/>
                <a:sym typeface="+mn-ea"/>
              </a:rPr>
              <a:t>B. Tempat dan waktu Penelitian</a:t>
            </a:r>
            <a:endParaRPr lang="en-ID" altLang="en-US" sz="2000" b="1" dirty="0" err="1">
              <a:latin typeface="Times New Roman" panose="02020603050405020304" charset="0"/>
              <a:cs typeface="Times New Roman" panose="02020603050405020304" charset="0"/>
              <a:sym typeface="+mn-ea"/>
            </a:endParaRPr>
          </a:p>
          <a:p>
            <a:pPr indent="0"/>
            <a:r>
              <a:rPr lang="en-ID" altLang="en-US" sz="2000" b="1" dirty="0" err="1">
                <a:latin typeface="Times New Roman" panose="02020603050405020304" charset="0"/>
                <a:cs typeface="Times New Roman" panose="02020603050405020304" charset="0"/>
                <a:sym typeface="+mn-ea"/>
              </a:rPr>
              <a:t>C. Pendekatan, Metode dan Desain Penelitian</a:t>
            </a:r>
            <a:endParaRPr lang="en-ID" altLang="en-US" sz="2000" b="1" dirty="0" err="1">
              <a:latin typeface="Times New Roman" panose="02020603050405020304" charset="0"/>
              <a:cs typeface="Times New Roman" panose="02020603050405020304" charset="0"/>
              <a:sym typeface="+mn-ea"/>
            </a:endParaRPr>
          </a:p>
          <a:p>
            <a:pPr indent="0"/>
            <a:r>
              <a:rPr lang="en-ID" altLang="en-US" sz="2000" b="1" dirty="0" err="1">
                <a:latin typeface="Times New Roman" panose="02020603050405020304" charset="0"/>
                <a:cs typeface="Times New Roman" panose="02020603050405020304" charset="0"/>
                <a:sym typeface="+mn-ea"/>
              </a:rPr>
              <a:t>D. Subyek Penelitian</a:t>
            </a:r>
            <a:endParaRPr lang="en-ID" altLang="en-US" sz="2000" b="1" dirty="0" err="1">
              <a:latin typeface="Times New Roman" panose="02020603050405020304" charset="0"/>
              <a:cs typeface="Times New Roman" panose="02020603050405020304" charset="0"/>
              <a:sym typeface="+mn-ea"/>
            </a:endParaRPr>
          </a:p>
          <a:p>
            <a:pPr indent="0"/>
            <a:r>
              <a:rPr lang="en-ID" altLang="en-US" sz="2000" b="1" dirty="0" err="1">
                <a:latin typeface="Times New Roman" panose="02020603050405020304" charset="0"/>
                <a:cs typeface="Times New Roman" panose="02020603050405020304" charset="0"/>
                <a:sym typeface="+mn-ea"/>
              </a:rPr>
              <a:t>E.Instrumen penelitian</a:t>
            </a:r>
            <a:endParaRPr lang="en-ID" altLang="en-US" sz="2000" b="1" dirty="0" err="1">
              <a:latin typeface="Times New Roman" panose="02020603050405020304" charset="0"/>
              <a:cs typeface="Times New Roman" panose="02020603050405020304" charset="0"/>
              <a:sym typeface="+mn-ea"/>
            </a:endParaRPr>
          </a:p>
          <a:p>
            <a:pPr indent="0"/>
            <a:r>
              <a:rPr lang="en-ID" altLang="en-US" sz="2000" b="1" dirty="0" err="1">
                <a:latin typeface="Times New Roman" panose="02020603050405020304" charset="0"/>
                <a:cs typeface="Times New Roman" panose="02020603050405020304" charset="0"/>
                <a:sym typeface="+mn-ea"/>
              </a:rPr>
              <a:t>F.Teknik dan Prosedur Pengumpulan Data</a:t>
            </a:r>
            <a:endParaRPr lang="en-ID" altLang="en-US" sz="2000" b="1" dirty="0" err="1">
              <a:latin typeface="Times New Roman" panose="02020603050405020304" charset="0"/>
              <a:cs typeface="Times New Roman" panose="02020603050405020304" charset="0"/>
              <a:sym typeface="+mn-ea"/>
            </a:endParaRPr>
          </a:p>
          <a:p>
            <a:pPr indent="0"/>
            <a:r>
              <a:rPr lang="en-ID" altLang="en-US" sz="2000" b="1" dirty="0" err="1">
                <a:latin typeface="Times New Roman" panose="02020603050405020304" charset="0"/>
                <a:cs typeface="Times New Roman" panose="02020603050405020304" charset="0"/>
                <a:sym typeface="+mn-ea"/>
              </a:rPr>
              <a:t>G.Teknik Analisi Data.</a:t>
            </a:r>
            <a:endParaRPr lang="en-ID" altLang="en-US" sz="2000" b="1" dirty="0" err="1">
              <a:latin typeface="Times New Roman" panose="02020603050405020304" charset="0"/>
              <a:cs typeface="Times New Roman" panose="02020603050405020304" charset="0"/>
              <a:sym typeface="+mn-ea"/>
            </a:endParaRPr>
          </a:p>
          <a:p>
            <a:pPr indent="0"/>
            <a:r>
              <a:rPr lang="en-ID" altLang="en-US" sz="2000" b="1" dirty="0" err="1">
                <a:latin typeface="Times New Roman" panose="02020603050405020304" charset="0"/>
                <a:cs typeface="Times New Roman" panose="02020603050405020304" charset="0"/>
                <a:sym typeface="+mn-ea"/>
              </a:rPr>
              <a:t>II. Temuan</a:t>
            </a:r>
            <a:endParaRPr lang="en-ID" altLang="en-US" sz="2000" b="1" dirty="0" err="1">
              <a:latin typeface="Times New Roman" panose="02020603050405020304" charset="0"/>
              <a:cs typeface="Times New Roman" panose="02020603050405020304" charset="0"/>
              <a:sym typeface="+mn-ea"/>
            </a:endParaRPr>
          </a:p>
          <a:p>
            <a:pPr indent="0"/>
            <a:r>
              <a:rPr lang="en-ID" altLang="en-US" sz="2000" b="1" dirty="0">
                <a:latin typeface="Times New Roman" panose="02020603050405020304" charset="0"/>
                <a:cs typeface="Times New Roman" panose="02020603050405020304" charset="0"/>
                <a:sym typeface="+mn-ea"/>
              </a:rPr>
              <a:t>III. Pembahasan</a:t>
            </a:r>
            <a:endParaRPr lang="en-ID" altLang="en-US" sz="2000" b="1" dirty="0">
              <a:latin typeface="Times New Roman" panose="02020603050405020304" charset="0"/>
              <a:cs typeface="Times New Roman" panose="02020603050405020304" charset="0"/>
              <a:sym typeface="+mn-ea"/>
            </a:endParaRPr>
          </a:p>
          <a:p>
            <a:pPr indent="0"/>
            <a:r>
              <a:rPr lang="en-ID" altLang="en-US" sz="2000" b="1">
                <a:sym typeface="+mn-ea"/>
              </a:rPr>
              <a:t>IV. Kesimpulan dan Rekomendasi</a:t>
            </a:r>
            <a:endParaRPr lang="en-ID" altLang="en-US" sz="2000" b="1">
              <a:sym typeface="+mn-ea"/>
            </a:endParaRPr>
          </a:p>
          <a:p>
            <a:pPr indent="0"/>
            <a:endParaRPr lang="en-US" sz="20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0" y="104140"/>
            <a:ext cx="11569700" cy="7016115"/>
          </a:xfrm>
          <a:prstGeom prst="rect">
            <a:avLst/>
          </a:prstGeom>
          <a:noFill/>
        </p:spPr>
        <p:txBody>
          <a:bodyPr wrap="square" rtlCol="0" anchor="t">
            <a:spAutoFit/>
          </a:bodyPr>
          <a:p>
            <a:pPr indent="0"/>
            <a:r>
              <a:rPr lang="en-ID" altLang="en-US" b="1" dirty="0" err="1">
                <a:latin typeface="Times New Roman" panose="02020603050405020304" charset="0"/>
                <a:cs typeface="Times New Roman" panose="02020603050405020304" charset="0"/>
                <a:sym typeface="+mn-ea"/>
              </a:rPr>
              <a:t>Kajian Konseptual/Evaluasi Terhadap Model-Model Penginjilan di indonesia</a:t>
            </a:r>
            <a:endParaRPr lang="en-ID" altLang="en-US" b="1" dirty="0" err="1">
              <a:latin typeface="Times New Roman" panose="02020603050405020304" charset="0"/>
              <a:cs typeface="Times New Roman" panose="02020603050405020304" charset="0"/>
              <a:sym typeface="+mn-ea"/>
            </a:endParaRPr>
          </a:p>
          <a:p>
            <a:pPr indent="0"/>
            <a:endParaRPr lang="en-ID" altLang="en-US" b="1" dirty="0" err="1">
              <a:latin typeface="Times New Roman" panose="02020603050405020304" charset="0"/>
              <a:cs typeface="Times New Roman" panose="02020603050405020304" charset="0"/>
              <a:sym typeface="+mn-ea"/>
            </a:endParaRPr>
          </a:p>
          <a:p>
            <a:pPr indent="0"/>
            <a:r>
              <a:rPr lang="en-ID" altLang="en-US" b="1" dirty="0" err="1">
                <a:latin typeface="Times New Roman" panose="02020603050405020304" charset="0"/>
                <a:cs typeface="Times New Roman" panose="02020603050405020304" charset="0"/>
                <a:sym typeface="+mn-ea"/>
              </a:rPr>
              <a:t>I. Pendahuluan</a:t>
            </a:r>
            <a:endParaRPr lang="en-ID" altLang="en-US" b="1" dirty="0" err="1">
              <a:latin typeface="Times New Roman" panose="02020603050405020304" charset="0"/>
              <a:cs typeface="Times New Roman" panose="02020603050405020304" charset="0"/>
              <a:sym typeface="+mn-ea"/>
            </a:endParaRPr>
          </a:p>
          <a:p>
            <a:pPr indent="0"/>
            <a:r>
              <a:rPr lang="en-ID" altLang="en-US" b="1" dirty="0" err="1">
                <a:latin typeface="Times New Roman" panose="02020603050405020304" charset="0"/>
                <a:cs typeface="Times New Roman" panose="02020603050405020304" charset="0"/>
                <a:sym typeface="+mn-ea"/>
              </a:rPr>
              <a:t>Latar Belakang</a:t>
            </a:r>
            <a:endParaRPr lang="en-ID" altLang="en-US" b="1" dirty="0" err="1">
              <a:latin typeface="Times New Roman" panose="02020603050405020304" charset="0"/>
              <a:cs typeface="Times New Roman" panose="02020603050405020304" charset="0"/>
              <a:sym typeface="+mn-ea"/>
            </a:endParaRPr>
          </a:p>
          <a:p>
            <a:pPr indent="0"/>
            <a:r>
              <a:rPr lang="en-ID" altLang="en-US" b="1" dirty="0" err="1">
                <a:latin typeface="Times New Roman" panose="02020603050405020304" charset="0"/>
                <a:cs typeface="Times New Roman" panose="02020603050405020304" charset="0"/>
                <a:sym typeface="+mn-ea"/>
              </a:rPr>
              <a:t>Fokus Penelitian</a:t>
            </a:r>
            <a:endParaRPr lang="en-ID" altLang="en-US" b="1" dirty="0" err="1">
              <a:latin typeface="Times New Roman" panose="02020603050405020304" charset="0"/>
              <a:cs typeface="Times New Roman" panose="02020603050405020304" charset="0"/>
              <a:sym typeface="+mn-ea"/>
            </a:endParaRPr>
          </a:p>
          <a:p>
            <a:pPr indent="0"/>
            <a:r>
              <a:rPr lang="en-ID" altLang="en-US" b="1" dirty="0" err="1">
                <a:latin typeface="Times New Roman" panose="02020603050405020304" charset="0"/>
                <a:cs typeface="Times New Roman" panose="02020603050405020304" charset="0"/>
                <a:sym typeface="+mn-ea"/>
              </a:rPr>
              <a:t>Rumusan Masalah/Pertanyaan penelitian</a:t>
            </a:r>
            <a:endParaRPr lang="en-ID" altLang="en-US" b="1" dirty="0" err="1">
              <a:latin typeface="Times New Roman" panose="02020603050405020304" charset="0"/>
              <a:cs typeface="Times New Roman" panose="02020603050405020304" charset="0"/>
              <a:sym typeface="+mn-ea"/>
            </a:endParaRPr>
          </a:p>
          <a:p>
            <a:pPr indent="0"/>
            <a:r>
              <a:rPr lang="en-ID" altLang="en-US" b="1" dirty="0" err="1">
                <a:latin typeface="Times New Roman" panose="02020603050405020304" charset="0"/>
                <a:cs typeface="Times New Roman" panose="02020603050405020304" charset="0"/>
                <a:sym typeface="+mn-ea"/>
              </a:rPr>
              <a:t>Signifikansi penulisan</a:t>
            </a:r>
            <a:endParaRPr lang="en-ID" altLang="en-US" b="1" dirty="0" err="1">
              <a:latin typeface="Times New Roman" panose="02020603050405020304" charset="0"/>
              <a:cs typeface="Times New Roman" panose="02020603050405020304" charset="0"/>
              <a:sym typeface="+mn-ea"/>
            </a:endParaRPr>
          </a:p>
          <a:p>
            <a:pPr indent="0"/>
            <a:r>
              <a:rPr lang="en-ID" altLang="en-US" b="1" dirty="0" err="1">
                <a:latin typeface="Times New Roman" panose="02020603050405020304" charset="0"/>
                <a:cs typeface="Times New Roman" panose="02020603050405020304" charset="0"/>
                <a:sym typeface="+mn-ea"/>
              </a:rPr>
              <a:t>Metode Penulisan</a:t>
            </a:r>
            <a:endParaRPr lang="en-ID" altLang="en-US" b="1" dirty="0" err="1">
              <a:latin typeface="Times New Roman" panose="02020603050405020304" charset="0"/>
              <a:cs typeface="Times New Roman" panose="02020603050405020304" charset="0"/>
              <a:sym typeface="+mn-ea"/>
            </a:endParaRPr>
          </a:p>
          <a:p>
            <a:pPr indent="0"/>
            <a:endParaRPr lang="en-ID" altLang="en-US" b="1" dirty="0" err="1">
              <a:latin typeface="Times New Roman" panose="02020603050405020304" charset="0"/>
              <a:cs typeface="Times New Roman" panose="02020603050405020304" charset="0"/>
              <a:sym typeface="+mn-ea"/>
            </a:endParaRPr>
          </a:p>
          <a:p>
            <a:pPr indent="0"/>
            <a:r>
              <a:rPr lang="en-ID" altLang="en-US" b="1" dirty="0" err="1">
                <a:latin typeface="Times New Roman" panose="02020603050405020304" charset="0"/>
                <a:cs typeface="Times New Roman" panose="02020603050405020304" charset="0"/>
                <a:sym typeface="+mn-ea"/>
              </a:rPr>
              <a:t>II. Temuan</a:t>
            </a:r>
            <a:endParaRPr lang="en-ID" altLang="en-US" b="1" dirty="0" err="1">
              <a:latin typeface="Times New Roman" panose="02020603050405020304" charset="0"/>
              <a:cs typeface="Times New Roman" panose="02020603050405020304" charset="0"/>
              <a:sym typeface="+mn-ea"/>
            </a:endParaRPr>
          </a:p>
          <a:p>
            <a:pPr indent="0"/>
            <a:r>
              <a:rPr lang="en-ID" altLang="en-US" b="1" dirty="0" err="1">
                <a:latin typeface="Times New Roman" panose="02020603050405020304" charset="0"/>
                <a:cs typeface="Times New Roman" panose="02020603050405020304" charset="0"/>
                <a:sym typeface="+mn-ea"/>
              </a:rPr>
              <a:t>Model-Model penginjilan</a:t>
            </a:r>
            <a:endParaRPr lang="en-ID" altLang="en-US" b="1" dirty="0" err="1">
              <a:latin typeface="Times New Roman" panose="02020603050405020304" charset="0"/>
              <a:cs typeface="Times New Roman" panose="02020603050405020304" charset="0"/>
              <a:sym typeface="+mn-ea"/>
            </a:endParaRPr>
          </a:p>
          <a:p>
            <a:pPr indent="0"/>
            <a:r>
              <a:rPr lang="en-ID" altLang="en-US" b="1" dirty="0" err="1">
                <a:latin typeface="Times New Roman" panose="02020603050405020304" charset="0"/>
                <a:cs typeface="Times New Roman" panose="02020603050405020304" charset="0"/>
                <a:sym typeface="+mn-ea"/>
              </a:rPr>
              <a:t>1. Model A</a:t>
            </a:r>
            <a:endParaRPr lang="en-ID" altLang="en-US" b="1" dirty="0" err="1">
              <a:latin typeface="Times New Roman" panose="02020603050405020304" charset="0"/>
              <a:cs typeface="Times New Roman" panose="02020603050405020304" charset="0"/>
              <a:sym typeface="+mn-ea"/>
            </a:endParaRPr>
          </a:p>
          <a:p>
            <a:pPr indent="0"/>
            <a:r>
              <a:rPr lang="en-ID" altLang="en-US" b="1" dirty="0" err="1">
                <a:latin typeface="Times New Roman" panose="02020603050405020304" charset="0"/>
                <a:cs typeface="Times New Roman" panose="02020603050405020304" charset="0"/>
                <a:sym typeface="+mn-ea"/>
              </a:rPr>
              <a:t>2. Model B</a:t>
            </a:r>
            <a:endParaRPr lang="en-ID" altLang="en-US" b="1" dirty="0" err="1">
              <a:latin typeface="Times New Roman" panose="02020603050405020304" charset="0"/>
              <a:cs typeface="Times New Roman" panose="02020603050405020304" charset="0"/>
              <a:sym typeface="+mn-ea"/>
            </a:endParaRPr>
          </a:p>
          <a:p>
            <a:pPr indent="0"/>
            <a:r>
              <a:rPr lang="en-ID" altLang="en-US" b="1" dirty="0" err="1">
                <a:latin typeface="Times New Roman" panose="02020603050405020304" charset="0"/>
                <a:cs typeface="Times New Roman" panose="02020603050405020304" charset="0"/>
                <a:sym typeface="+mn-ea"/>
              </a:rPr>
              <a:t>3. Model C</a:t>
            </a:r>
            <a:endParaRPr lang="en-ID" altLang="en-US" b="1" dirty="0" err="1">
              <a:latin typeface="Times New Roman" panose="02020603050405020304" charset="0"/>
              <a:cs typeface="Times New Roman" panose="02020603050405020304" charset="0"/>
              <a:sym typeface="+mn-ea"/>
            </a:endParaRPr>
          </a:p>
          <a:p>
            <a:pPr indent="0"/>
            <a:endParaRPr lang="en-ID" altLang="en-US" b="1" dirty="0" err="1">
              <a:latin typeface="Times New Roman" panose="02020603050405020304" charset="0"/>
              <a:cs typeface="Times New Roman" panose="02020603050405020304" charset="0"/>
              <a:sym typeface="+mn-ea"/>
            </a:endParaRPr>
          </a:p>
          <a:p>
            <a:pPr indent="0"/>
            <a:r>
              <a:rPr lang="en-ID" altLang="en-US" b="1" dirty="0">
                <a:latin typeface="Times New Roman" panose="02020603050405020304" charset="0"/>
                <a:cs typeface="Times New Roman" panose="02020603050405020304" charset="0"/>
                <a:sym typeface="+mn-ea"/>
              </a:rPr>
              <a:t>III. Pembahasan</a:t>
            </a:r>
            <a:endParaRPr lang="en-ID" altLang="en-US" b="1" dirty="0">
              <a:latin typeface="Times New Roman" panose="02020603050405020304" charset="0"/>
              <a:cs typeface="Times New Roman" panose="02020603050405020304" charset="0"/>
              <a:sym typeface="+mn-ea"/>
            </a:endParaRPr>
          </a:p>
          <a:p>
            <a:pPr indent="0"/>
            <a:r>
              <a:rPr lang="en-ID" altLang="en-US" b="1" dirty="0">
                <a:latin typeface="Times New Roman" panose="02020603050405020304" charset="0"/>
                <a:cs typeface="Times New Roman" panose="02020603050405020304" charset="0"/>
                <a:sym typeface="+mn-ea"/>
              </a:rPr>
              <a:t>Model Penginjilan Konteks Indonesia</a:t>
            </a:r>
            <a:endParaRPr lang="en-ID" altLang="en-US" b="1" dirty="0">
              <a:latin typeface="Times New Roman" panose="02020603050405020304" charset="0"/>
              <a:cs typeface="Times New Roman" panose="02020603050405020304" charset="0"/>
              <a:sym typeface="+mn-ea"/>
            </a:endParaRPr>
          </a:p>
          <a:p>
            <a:pPr indent="0"/>
            <a:r>
              <a:rPr lang="en-ID" altLang="en-US" b="1" dirty="0">
                <a:latin typeface="Times New Roman" panose="02020603050405020304" charset="0"/>
                <a:cs typeface="Times New Roman" panose="02020603050405020304" charset="0"/>
                <a:sym typeface="+mn-ea"/>
              </a:rPr>
              <a:t>1. Kebijakan terkait agama di Indonesia</a:t>
            </a:r>
            <a:endParaRPr lang="en-ID" altLang="en-US" b="1" dirty="0">
              <a:latin typeface="Times New Roman" panose="02020603050405020304" charset="0"/>
              <a:cs typeface="Times New Roman" panose="02020603050405020304" charset="0"/>
              <a:sym typeface="+mn-ea"/>
            </a:endParaRPr>
          </a:p>
          <a:p>
            <a:pPr indent="0"/>
            <a:r>
              <a:rPr lang="en-ID" altLang="en-US" b="1" dirty="0">
                <a:latin typeface="Times New Roman" panose="02020603050405020304" charset="0"/>
                <a:cs typeface="Times New Roman" panose="02020603050405020304" charset="0"/>
                <a:sym typeface="+mn-ea"/>
              </a:rPr>
              <a:t>2.Peluang dan tantangan penginjilan di Indonesia</a:t>
            </a:r>
            <a:endParaRPr lang="en-ID" altLang="en-US" b="1" dirty="0">
              <a:latin typeface="Times New Roman" panose="02020603050405020304" charset="0"/>
              <a:cs typeface="Times New Roman" panose="02020603050405020304" charset="0"/>
              <a:sym typeface="+mn-ea"/>
            </a:endParaRPr>
          </a:p>
          <a:p>
            <a:pPr indent="0"/>
            <a:r>
              <a:rPr lang="en-ID" altLang="en-US" b="1" dirty="0">
                <a:latin typeface="Times New Roman" panose="02020603050405020304" charset="0"/>
                <a:cs typeface="Times New Roman" panose="02020603050405020304" charset="0"/>
                <a:sym typeface="+mn-ea"/>
              </a:rPr>
              <a:t>3. Kekuatan dan kelemahan Model  Penginjilan yang ada saat ini</a:t>
            </a:r>
            <a:endParaRPr lang="en-ID" altLang="en-US" b="1" dirty="0">
              <a:latin typeface="Times New Roman" panose="02020603050405020304" charset="0"/>
              <a:cs typeface="Times New Roman" panose="02020603050405020304" charset="0"/>
              <a:sym typeface="+mn-ea"/>
            </a:endParaRPr>
          </a:p>
          <a:p>
            <a:pPr indent="0"/>
            <a:r>
              <a:rPr lang="en-ID" altLang="en-US" b="1" dirty="0">
                <a:latin typeface="Times New Roman" panose="02020603050405020304" charset="0"/>
                <a:cs typeface="Times New Roman" panose="02020603050405020304" charset="0"/>
                <a:sym typeface="+mn-ea"/>
              </a:rPr>
              <a:t>	a. Kekuatan dan kelemahan Model A</a:t>
            </a:r>
            <a:endParaRPr lang="en-ID" altLang="en-US" b="1" dirty="0">
              <a:latin typeface="Times New Roman" panose="02020603050405020304" charset="0"/>
              <a:cs typeface="Times New Roman" panose="02020603050405020304" charset="0"/>
              <a:sym typeface="+mn-ea"/>
            </a:endParaRPr>
          </a:p>
          <a:p>
            <a:pPr indent="0"/>
            <a:r>
              <a:rPr lang="en-ID" altLang="en-US" b="1" dirty="0">
                <a:latin typeface="Times New Roman" panose="02020603050405020304" charset="0"/>
                <a:cs typeface="Times New Roman" panose="02020603050405020304" charset="0"/>
                <a:sym typeface="+mn-ea"/>
              </a:rPr>
              <a:t>	b.Kekuatan dan kelemahan model B</a:t>
            </a:r>
            <a:endParaRPr lang="en-ID" altLang="en-US" b="1" dirty="0">
              <a:latin typeface="Times New Roman" panose="02020603050405020304" charset="0"/>
              <a:cs typeface="Times New Roman" panose="02020603050405020304" charset="0"/>
              <a:sym typeface="+mn-ea"/>
            </a:endParaRPr>
          </a:p>
          <a:p>
            <a:pPr indent="0"/>
            <a:r>
              <a:rPr lang="en-ID" altLang="en-US" b="1" dirty="0">
                <a:latin typeface="Times New Roman" panose="02020603050405020304" charset="0"/>
                <a:cs typeface="Times New Roman" panose="02020603050405020304" charset="0"/>
                <a:sym typeface="+mn-ea"/>
              </a:rPr>
              <a:t>	c. Kekuatan dan kelemahan Model C</a:t>
            </a:r>
            <a:endParaRPr lang="en-ID" altLang="en-US" b="1" dirty="0">
              <a:latin typeface="Times New Roman" panose="02020603050405020304" charset="0"/>
              <a:cs typeface="Times New Roman" panose="02020603050405020304" charset="0"/>
              <a:sym typeface="+mn-ea"/>
            </a:endParaRPr>
          </a:p>
          <a:p>
            <a:pPr indent="0"/>
            <a:r>
              <a:rPr lang="en-ID" altLang="en-US" b="1" dirty="0">
                <a:latin typeface="Times New Roman" panose="02020603050405020304" charset="0"/>
                <a:cs typeface="Times New Roman" panose="02020603050405020304" charset="0"/>
                <a:sym typeface="+mn-ea"/>
              </a:rPr>
              <a:t>\4. Pengembangan Model Penginjilan konteks Indonesia</a:t>
            </a:r>
            <a:endParaRPr lang="en-ID" altLang="en-US" b="1" dirty="0" err="1">
              <a:latin typeface="Times New Roman" panose="02020603050405020304" charset="0"/>
              <a:cs typeface="Times New Roman" panose="02020603050405020304" charset="0"/>
              <a:sym typeface="+mn-ea"/>
            </a:endParaRPr>
          </a:p>
          <a:p>
            <a:pPr indent="0"/>
            <a:r>
              <a:rPr lang="en-ID" altLang="en-US" b="1">
                <a:sym typeface="+mn-ea"/>
              </a:rPr>
              <a:t>IV. Kesimpulan</a:t>
            </a:r>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 Box 99"/>
          <p:cNvSpPr txBox="1"/>
          <p:nvPr/>
        </p:nvSpPr>
        <p:spPr>
          <a:xfrm>
            <a:off x="873457" y="600502"/>
            <a:ext cx="10531144" cy="6124754"/>
          </a:xfrm>
          <a:prstGeom prst="rect">
            <a:avLst/>
          </a:prstGeom>
          <a:noFill/>
          <a:ln w="9525">
            <a:noFill/>
          </a:ln>
        </p:spPr>
        <p:txBody>
          <a:bodyPr wrap="square">
            <a:spAutoFit/>
          </a:bodyPr>
          <a:lstStyle/>
          <a:p>
            <a:pPr indent="0"/>
            <a:r>
              <a:rPr lang="en-US" sz="2800" b="1" dirty="0" err="1">
                <a:latin typeface="Times New Roman" panose="02020603050405020304" charset="0"/>
                <a:ea typeface="SimSun" panose="02010600030101010101" pitchFamily="2" charset="-122"/>
              </a:rPr>
              <a:t>Latar</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Belakang</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Masalah</a:t>
            </a:r>
            <a:endParaRPr lang="en-US" sz="2800" b="1" dirty="0">
              <a:latin typeface="Times New Roman" panose="02020603050405020304" charset="0"/>
              <a:ea typeface="SimSun" panose="02010600030101010101" pitchFamily="2" charset="-122"/>
            </a:endParaRPr>
          </a:p>
          <a:p>
            <a:pPr indent="0"/>
            <a:endParaRPr lang="en-US" sz="2800" b="1" dirty="0">
              <a:latin typeface="Times New Roman" panose="02020603050405020304" charset="0"/>
              <a:ea typeface="SimSun" panose="02010600030101010101" pitchFamily="2" charset="-122"/>
            </a:endParaRPr>
          </a:p>
          <a:p>
            <a:pPr indent="0"/>
            <a:r>
              <a:rPr lang="en-US" sz="2800" b="1" dirty="0" err="1">
                <a:latin typeface="Times New Roman" panose="02020603050405020304" charset="0"/>
                <a:ea typeface="SimSun" panose="02010600030101010101" pitchFamily="2" charset="-122"/>
              </a:rPr>
              <a:t>Peneliti</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memaparkan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apa</a:t>
            </a:r>
            <a:r>
              <a:rPr lang="en-US" sz="2800" b="1" dirty="0">
                <a:latin typeface="Times New Roman" panose="02020603050405020304" charset="0"/>
                <a:ea typeface="SimSun" panose="02010600030101010101" pitchFamily="2" charset="-122"/>
              </a:rPr>
              <a:t> yang </a:t>
            </a:r>
            <a:r>
              <a:rPr lang="en-US" sz="2800" b="1" dirty="0" err="1">
                <a:latin typeface="Times New Roman" panose="02020603050405020304" charset="0"/>
                <a:ea typeface="SimSun" panose="02010600030101010101" pitchFamily="2" charset="-122"/>
              </a:rPr>
              <a:t>diharapkan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terjadi</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dengan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apa</a:t>
            </a:r>
            <a:r>
              <a:rPr lang="en-US" sz="2800" b="1" dirty="0">
                <a:latin typeface="Times New Roman" panose="02020603050405020304" charset="0"/>
                <a:ea typeface="SimSun" panose="02010600030101010101" pitchFamily="2" charset="-122"/>
              </a:rPr>
              <a:t> yang </a:t>
            </a:r>
            <a:r>
              <a:rPr lang="en-US" sz="2800" b="1" dirty="0" err="1">
                <a:latin typeface="Times New Roman" panose="02020603050405020304" charset="0"/>
                <a:ea typeface="SimSun" panose="02010600030101010101" pitchFamily="2" charset="-122"/>
              </a:rPr>
              <a:t>ada</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dilapangan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terjadi</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kesenjangan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Berdasarkan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hal</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itu</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peneliti</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akan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mencoba</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mencari</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jalan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keluar</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untuk</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menjembatani</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kesenjangan</a:t>
            </a:r>
            <a:r>
              <a:rPr lang="en-US" sz="2800" b="1" dirty="0">
                <a:latin typeface="Times New Roman" panose="02020603050405020304" charset="0"/>
                <a:ea typeface="SimSun" panose="02010600030101010101" pitchFamily="2" charset="-122"/>
              </a:rPr>
              <a:t> yang </a:t>
            </a:r>
            <a:r>
              <a:rPr lang="en-US" sz="2800" b="1" dirty="0" err="1">
                <a:latin typeface="Times New Roman" panose="02020603050405020304" charset="0"/>
                <a:ea typeface="SimSun" panose="02010600030101010101" pitchFamily="2" charset="-122"/>
              </a:rPr>
              <a:t>terjadi</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tersebut</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dengan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melakukan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tindakan</a:t>
            </a:r>
            <a:r>
              <a:rPr lang="en-US" sz="2800" b="1" dirty="0">
                <a:latin typeface="Times New Roman" panose="02020603050405020304" charset="0"/>
                <a:ea typeface="SimSun" panose="02010600030101010101" pitchFamily="2" charset="-122"/>
              </a:rPr>
              <a:t> Penelitian</a:t>
            </a:r>
            <a:endParaRPr lang="en-US" sz="2800" b="1" dirty="0">
              <a:latin typeface="Times New Roman" panose="02020603050405020304" charset="0"/>
              <a:ea typeface="SimSun" panose="02010600030101010101" pitchFamily="2" charset="-122"/>
            </a:endParaRPr>
          </a:p>
          <a:p>
            <a:pPr indent="0"/>
            <a:r>
              <a:rPr lang="en-US" sz="2800" b="1" dirty="0">
                <a:latin typeface="Times New Roman" panose="02020603050405020304" charset="0"/>
                <a:ea typeface="SimSun" panose="02010600030101010101" pitchFamily="2" charset="-122"/>
              </a:rPr>
              <a:t> </a:t>
            </a:r>
            <a:endParaRPr lang="en-US" sz="2800" b="1" dirty="0">
              <a:latin typeface="Times New Roman" panose="02020603050405020304" charset="0"/>
              <a:ea typeface="SimSun" panose="02010600030101010101" pitchFamily="2" charset="-122"/>
            </a:endParaRPr>
          </a:p>
          <a:p>
            <a:pPr indent="0"/>
            <a:r>
              <a:rPr lang="en-US" sz="2800" b="1" dirty="0" err="1">
                <a:latin typeface="Times New Roman" panose="02020603050405020304" charset="0"/>
                <a:ea typeface="SimSun" panose="02010600030101010101" pitchFamily="2" charset="-122"/>
              </a:rPr>
              <a:t>Kriteria</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Pemilihan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Masalah</a:t>
            </a:r>
            <a:endParaRPr lang="en-US" sz="2800" b="1" dirty="0">
              <a:latin typeface="Times New Roman" panose="02020603050405020304" charset="0"/>
              <a:ea typeface="SimSun" panose="02010600030101010101" pitchFamily="2" charset="-122"/>
            </a:endParaRPr>
          </a:p>
          <a:p>
            <a:pPr indent="0"/>
            <a:r>
              <a:rPr lang="en-US" sz="2800" b="1" dirty="0">
                <a:latin typeface="Times New Roman" panose="02020603050405020304" charset="0"/>
                <a:ea typeface="SimSun" panose="02010600030101010101" pitchFamily="2" charset="-122"/>
              </a:rPr>
              <a:t>1.Masalah </a:t>
            </a:r>
            <a:r>
              <a:rPr lang="en-US" sz="2800" b="1" dirty="0" err="1">
                <a:latin typeface="Times New Roman" panose="02020603050405020304" charset="0"/>
                <a:ea typeface="SimSun" panose="02010600030101010101" pitchFamily="2" charset="-122"/>
              </a:rPr>
              <a:t>harus</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baru</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untuk</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menghindari</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adanya</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duplikasi</a:t>
            </a:r>
            <a:endParaRPr lang="en-US" sz="2800" b="1" dirty="0">
              <a:latin typeface="Times New Roman" panose="02020603050405020304" charset="0"/>
              <a:ea typeface="SimSun" panose="02010600030101010101" pitchFamily="2" charset="-122"/>
            </a:endParaRPr>
          </a:p>
          <a:p>
            <a:pPr indent="0"/>
            <a:r>
              <a:rPr lang="en-US" sz="2800" b="1" dirty="0">
                <a:latin typeface="Times New Roman" panose="02020603050405020304" charset="0"/>
                <a:ea typeface="SimSun" panose="02010600030101010101" pitchFamily="2" charset="-122"/>
              </a:rPr>
              <a:t>2. </a:t>
            </a:r>
            <a:r>
              <a:rPr lang="en-US" sz="2800" b="1" dirty="0" err="1">
                <a:latin typeface="Times New Roman" panose="02020603050405020304" charset="0"/>
                <a:ea typeface="SimSun" panose="02010600030101010101" pitchFamily="2" charset="-122"/>
              </a:rPr>
              <a:t>Memiliki</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manfaat</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dalam</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bidang</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teologi</a:t>
            </a:r>
            <a:endParaRPr lang="en-US" sz="2800" b="1" dirty="0">
              <a:latin typeface="Times New Roman" panose="02020603050405020304" charset="0"/>
              <a:ea typeface="SimSun" panose="02010600030101010101" pitchFamily="2" charset="-122"/>
            </a:endParaRPr>
          </a:p>
          <a:p>
            <a:pPr indent="0"/>
            <a:r>
              <a:rPr lang="en-US" sz="2800" b="1" dirty="0">
                <a:latin typeface="Times New Roman" panose="02020603050405020304" charset="0"/>
                <a:ea typeface="SimSun" panose="02010600030101010101" pitchFamily="2" charset="-122"/>
              </a:rPr>
              <a:t>3.Menarik dan </a:t>
            </a:r>
            <a:r>
              <a:rPr lang="en-US" sz="2800" b="1" dirty="0" err="1">
                <a:latin typeface="Times New Roman" panose="02020603050405020304" charset="0"/>
                <a:ea typeface="SimSun" panose="02010600030101010101" pitchFamily="2" charset="-122"/>
              </a:rPr>
              <a:t>menantang</a:t>
            </a:r>
            <a:endParaRPr lang="en-US" sz="2800" b="1" dirty="0">
              <a:latin typeface="Times New Roman" panose="02020603050405020304" charset="0"/>
              <a:ea typeface="SimSun" panose="02010600030101010101" pitchFamily="2" charset="-122"/>
            </a:endParaRPr>
          </a:p>
          <a:p>
            <a:pPr indent="0"/>
            <a:r>
              <a:rPr lang="en-US" sz="2800" b="1" dirty="0">
                <a:latin typeface="Times New Roman" panose="02020603050405020304" charset="0"/>
                <a:ea typeface="SimSun" panose="02010600030101010101" pitchFamily="2" charset="-122"/>
              </a:rPr>
              <a:t>4.Tersedianya data </a:t>
            </a:r>
            <a:endParaRPr lang="en-US" sz="2800" b="1" dirty="0">
              <a:latin typeface="Times New Roman" panose="02020603050405020304" charset="0"/>
              <a:ea typeface="SimSun" panose="02010600030101010101" pitchFamily="2" charset="-122"/>
            </a:endParaRPr>
          </a:p>
          <a:p>
            <a:pPr indent="0"/>
            <a:r>
              <a:rPr lang="en-US" sz="2800" b="1" dirty="0">
                <a:latin typeface="Times New Roman" panose="02020603050405020304" charset="0"/>
                <a:ea typeface="SimSun" panose="02010600030101010101" pitchFamily="2" charset="-122"/>
              </a:rPr>
              <a:t>5. </a:t>
            </a:r>
            <a:r>
              <a:rPr lang="en-US" sz="2800" b="1" dirty="0" err="1">
                <a:latin typeface="Times New Roman" panose="02020603050405020304" charset="0"/>
                <a:ea typeface="SimSun" panose="02010600030101010101" pitchFamily="2" charset="-122"/>
              </a:rPr>
              <a:t>Tersedianya</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biaya</a:t>
            </a:r>
            <a:r>
              <a:rPr lang="en-US" sz="2800" b="1" dirty="0">
                <a:latin typeface="Times New Roman" panose="02020603050405020304" charset="0"/>
                <a:ea typeface="SimSun" panose="02010600030101010101" pitchFamily="2" charset="-122"/>
              </a:rPr>
              <a:t>, dan </a:t>
            </a:r>
            <a:r>
              <a:rPr lang="en-US" sz="2800" b="1" dirty="0" err="1">
                <a:latin typeface="Times New Roman" panose="02020603050405020304" charset="0"/>
                <a:ea typeface="SimSun" panose="02010600030101010101" pitchFamily="2" charset="-122"/>
              </a:rPr>
              <a:t>waktu</a:t>
            </a:r>
            <a:r>
              <a:rPr lang="en-US" sz="2800" b="1" dirty="0">
                <a:latin typeface="Times New Roman" panose="02020603050405020304" charset="0"/>
                <a:ea typeface="SimSun" panose="02010600030101010101" pitchFamily="2" charset="-122"/>
              </a:rPr>
              <a:t> yang </a:t>
            </a:r>
            <a:r>
              <a:rPr lang="en-US" sz="2800" b="1" dirty="0" err="1">
                <a:latin typeface="Times New Roman" panose="02020603050405020304" charset="0"/>
                <a:ea typeface="SimSun" panose="02010600030101010101" pitchFamily="2" charset="-122"/>
              </a:rPr>
              <a:t>cukup</a:t>
            </a:r>
            <a:r>
              <a:rPr lang="en-US" sz="2800" b="1" dirty="0">
                <a:latin typeface="Times New Roman" panose="02020603050405020304" charset="0"/>
                <a:ea typeface="SimSun" panose="02010600030101010101" pitchFamily="2" charset="-122"/>
              </a:rPr>
              <a:t>.</a:t>
            </a:r>
            <a:endParaRPr lang="en-US" sz="2800" b="1"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 Box 99"/>
          <p:cNvSpPr txBox="1"/>
          <p:nvPr/>
        </p:nvSpPr>
        <p:spPr>
          <a:xfrm>
            <a:off x="944880" y="661035"/>
            <a:ext cx="10191750" cy="5816977"/>
          </a:xfrm>
          <a:prstGeom prst="rect">
            <a:avLst/>
          </a:prstGeom>
          <a:noFill/>
          <a:ln w="9525">
            <a:noFill/>
          </a:ln>
        </p:spPr>
        <p:txBody>
          <a:bodyPr wrap="square">
            <a:spAutoFit/>
          </a:bodyPr>
          <a:lstStyle/>
          <a:p>
            <a:pPr indent="0"/>
            <a:r>
              <a:rPr lang="en-US" sz="2800" b="1" dirty="0" err="1">
                <a:latin typeface="Times New Roman" panose="02020603050405020304" charset="0"/>
                <a:ea typeface="SimSun" panose="02010600030101010101" pitchFamily="2" charset="-122"/>
              </a:rPr>
              <a:t>Bentuk-bentuk</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Masalah</a:t>
            </a:r>
            <a:r>
              <a:rPr lang="en-US" sz="2800" b="1" dirty="0">
                <a:latin typeface="Times New Roman" panose="02020603050405020304" charset="0"/>
                <a:ea typeface="SimSun" panose="02010600030101010101" pitchFamily="2" charset="-122"/>
              </a:rPr>
              <a:t> Penelitian</a:t>
            </a:r>
            <a:endParaRPr lang="en-US" sz="2800" b="1" dirty="0">
              <a:latin typeface="Times New Roman" panose="02020603050405020304" charset="0"/>
              <a:ea typeface="SimSun" panose="02010600030101010101" pitchFamily="2" charset="-122"/>
            </a:endParaRPr>
          </a:p>
          <a:p>
            <a:pPr indent="0"/>
            <a:r>
              <a:rPr lang="en-US" sz="2800" b="1" dirty="0">
                <a:latin typeface="Times New Roman" panose="02020603050405020304" charset="0"/>
                <a:ea typeface="SimSun" panose="02010600030101010101" pitchFamily="2" charset="-122"/>
              </a:rPr>
              <a:t> </a:t>
            </a:r>
            <a:endParaRPr lang="en-US" sz="2800" b="1" dirty="0">
              <a:latin typeface="Times New Roman" panose="02020603050405020304" charset="0"/>
              <a:ea typeface="SimSun" panose="02010600030101010101" pitchFamily="2" charset="-122"/>
            </a:endParaRPr>
          </a:p>
          <a:p>
            <a:pPr indent="0"/>
            <a:r>
              <a:rPr lang="en-US" sz="2800" b="1" dirty="0" err="1">
                <a:latin typeface="Times New Roman" panose="02020603050405020304" charset="0"/>
                <a:ea typeface="SimSun" panose="02010600030101010101" pitchFamily="2" charset="-122"/>
              </a:rPr>
              <a:t>Permasalahan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deskriptif</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Suatu</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permasalahan</a:t>
            </a:r>
            <a:r>
              <a:rPr lang="en-US" sz="2800" b="1" dirty="0">
                <a:latin typeface="Times New Roman" panose="02020603050405020304" charset="0"/>
                <a:ea typeface="SimSun" panose="02010600030101010101" pitchFamily="2" charset="-122"/>
              </a:rPr>
              <a:t> yang </a:t>
            </a:r>
            <a:r>
              <a:rPr lang="en-US" sz="2800" b="1" dirty="0" err="1">
                <a:latin typeface="Times New Roman" panose="02020603050405020304" charset="0"/>
                <a:ea typeface="SimSun" panose="02010600030101010101" pitchFamily="2" charset="-122"/>
              </a:rPr>
              <a:t>hanya</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meneliti</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satu</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variabel</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tanpa</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membuat</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perbandingan</a:t>
            </a:r>
            <a:r>
              <a:rPr lang="en-US" sz="2800" b="1" dirty="0">
                <a:latin typeface="Times New Roman" panose="02020603050405020304" charset="0"/>
                <a:ea typeface="SimSun" panose="02010600030101010101" pitchFamily="2" charset="-122"/>
              </a:rPr>
              <a:t> dan </a:t>
            </a:r>
            <a:r>
              <a:rPr lang="en-US" sz="2800" b="1" dirty="0" err="1">
                <a:latin typeface="Times New Roman" panose="02020603050405020304" charset="0"/>
                <a:ea typeface="SimSun" panose="02010600030101010101" pitchFamily="2" charset="-122"/>
              </a:rPr>
              <a:t>menghubungkan</a:t>
            </a:r>
            <a:r>
              <a:rPr lang="en-US" sz="2800" b="1" dirty="0">
                <a:latin typeface="Times New Roman" panose="02020603050405020304" charset="0"/>
                <a:ea typeface="SimSun" panose="02010600030101010101" pitchFamily="2" charset="-122"/>
              </a:rPr>
              <a:t>.</a:t>
            </a:r>
            <a:endParaRPr lang="en-US" sz="2800" b="1" dirty="0">
              <a:latin typeface="Times New Roman" panose="02020603050405020304" charset="0"/>
              <a:ea typeface="SimSun" panose="02010600030101010101" pitchFamily="2" charset="-122"/>
            </a:endParaRPr>
          </a:p>
          <a:p>
            <a:pPr indent="0"/>
            <a:r>
              <a:rPr lang="en-US" sz="2800" b="1" dirty="0" err="1">
                <a:latin typeface="Times New Roman" panose="02020603050405020304" charset="0"/>
                <a:ea typeface="SimSun" panose="02010600030101010101" pitchFamily="2" charset="-122"/>
              </a:rPr>
              <a:t>Permasalahan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Komparatif</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Suatu</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permasalahan</a:t>
            </a:r>
            <a:r>
              <a:rPr lang="en-US" sz="2800" b="1" dirty="0">
                <a:latin typeface="Times New Roman" panose="02020603050405020304" charset="0"/>
                <a:ea typeface="SimSun" panose="02010600030101010101" pitchFamily="2" charset="-122"/>
              </a:rPr>
              <a:t> Penelitian yang </a:t>
            </a:r>
            <a:r>
              <a:rPr lang="en-US" sz="2800" b="1" dirty="0" err="1">
                <a:latin typeface="Times New Roman" panose="02020603050405020304" charset="0"/>
                <a:ea typeface="SimSun" panose="02010600030101010101" pitchFamily="2" charset="-122"/>
              </a:rPr>
              <a:t>bersifat</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membandingkan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keberadaan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suatu</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variabel</a:t>
            </a:r>
            <a:r>
              <a:rPr lang="en-US" sz="2800" b="1" dirty="0">
                <a:latin typeface="Times New Roman" panose="02020603050405020304" charset="0"/>
                <a:ea typeface="SimSun" panose="02010600030101010101" pitchFamily="2" charset="-122"/>
              </a:rPr>
              <a:t> pada </a:t>
            </a:r>
            <a:r>
              <a:rPr lang="en-US" sz="2800" b="1" dirty="0" err="1">
                <a:latin typeface="Times New Roman" panose="02020603050405020304" charset="0"/>
                <a:ea typeface="SimSun" panose="02010600030101010101" pitchFamily="2" charset="-122"/>
              </a:rPr>
              <a:t>dua</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populasi</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atau</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lebih</a:t>
            </a:r>
            <a:r>
              <a:rPr lang="en-US" sz="2800" b="1" dirty="0">
                <a:latin typeface="Times New Roman" panose="02020603050405020304" charset="0"/>
                <a:ea typeface="SimSun" panose="02010600030101010101" pitchFamily="2" charset="-122"/>
              </a:rPr>
              <a:t>. </a:t>
            </a:r>
            <a:endParaRPr lang="en-US" sz="2800" b="1" dirty="0">
              <a:latin typeface="Times New Roman" panose="02020603050405020304" charset="0"/>
              <a:ea typeface="SimSun" panose="02010600030101010101" pitchFamily="2" charset="-122"/>
            </a:endParaRPr>
          </a:p>
          <a:p>
            <a:pPr indent="0"/>
            <a:r>
              <a:rPr lang="en-US" sz="2800" b="1" dirty="0" err="1">
                <a:latin typeface="Times New Roman" panose="02020603050405020304" charset="0"/>
                <a:ea typeface="SimSun" panose="02010600030101010101" pitchFamily="2" charset="-122"/>
              </a:rPr>
              <a:t>Permasalahan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Asosiatif</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adalah</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suatu</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pertanyaan</a:t>
            </a:r>
            <a:r>
              <a:rPr lang="en-US" sz="2800" b="1" dirty="0">
                <a:latin typeface="Times New Roman" panose="02020603050405020304" charset="0"/>
                <a:ea typeface="SimSun" panose="02010600030101010101" pitchFamily="2" charset="-122"/>
              </a:rPr>
              <a:t> Penelitian yang </a:t>
            </a:r>
            <a:r>
              <a:rPr lang="en-US" sz="2800" b="1" dirty="0" err="1">
                <a:latin typeface="Times New Roman" panose="02020603050405020304" charset="0"/>
                <a:ea typeface="SimSun" panose="02010600030101010101" pitchFamily="2" charset="-122"/>
              </a:rPr>
              <a:t>bersifat</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menghubungkan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dua</a:t>
            </a:r>
            <a:r>
              <a:rPr lang="en-US" sz="2800" b="1" dirty="0">
                <a:latin typeface="Times New Roman" panose="02020603050405020304" charset="0"/>
                <a:ea typeface="SimSun" panose="02010600030101010101" pitchFamily="2" charset="-122"/>
              </a:rPr>
              <a:t> variable </a:t>
            </a:r>
            <a:r>
              <a:rPr lang="en-US" sz="2800" b="1" dirty="0" err="1">
                <a:latin typeface="Times New Roman" panose="02020603050405020304" charset="0"/>
                <a:ea typeface="SimSun" panose="02010600030101010101" pitchFamily="2" charset="-122"/>
              </a:rPr>
              <a:t>atau</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lebih</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Permasalahan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ini</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memiliki</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tiga</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macam</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jenis</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hubungan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yaitu</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Hubungan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Simetris</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Hubungan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kausal</a:t>
            </a:r>
            <a:r>
              <a:rPr lang="en-US" sz="2800" b="1" dirty="0">
                <a:latin typeface="Times New Roman" panose="02020603050405020304" charset="0"/>
                <a:ea typeface="SimSun" panose="02010600030101010101" pitchFamily="2" charset="-122"/>
              </a:rPr>
              <a:t>, dan </a:t>
            </a:r>
            <a:r>
              <a:rPr lang="en-US" sz="2800" b="1" dirty="0" err="1">
                <a:latin typeface="Times New Roman" panose="02020603050405020304" charset="0"/>
                <a:ea typeface="SimSun" panose="02010600030101010101" pitchFamily="2" charset="-122"/>
              </a:rPr>
              <a:t>Hubungan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Interaktif</a:t>
            </a:r>
            <a:r>
              <a:rPr lang="en-US" sz="2800" b="1" dirty="0">
                <a:latin typeface="Times New Roman" panose="02020603050405020304" charset="0"/>
                <a:ea typeface="SimSun" panose="02010600030101010101" pitchFamily="2" charset="-122"/>
              </a:rPr>
              <a:t>.</a:t>
            </a:r>
            <a:endParaRPr lang="en-US" b="1" dirty="0">
              <a:latin typeface="Times New Roman" panose="02020603050405020304" charset="0"/>
              <a:ea typeface="SimSun" panose="02010600030101010101" pitchFamily="2" charset="-122"/>
            </a:endParaRPr>
          </a:p>
          <a:p>
            <a:pPr indent="0"/>
            <a:r>
              <a:rPr lang="en-US" b="0" dirty="0">
                <a:latin typeface="Times New Roman" panose="02020603050405020304" charset="0"/>
                <a:ea typeface="SimSun" panose="02010600030101010101" pitchFamily="2" charset="-122"/>
              </a:rPr>
              <a:t> </a:t>
            </a:r>
            <a:endParaRPr lang="en-US" b="0" dirty="0">
              <a:latin typeface="Times New Roman" panose="02020603050405020304" charset="0"/>
              <a:ea typeface="SimSun" panose="02010600030101010101" pitchFamily="2" charset="-122"/>
            </a:endParaRPr>
          </a:p>
          <a:p>
            <a:pPr indent="0"/>
            <a:r>
              <a:rPr lang="en-US" b="0" dirty="0">
                <a:latin typeface="Times New Roman" panose="02020603050405020304" charset="0"/>
                <a:ea typeface="SimSun" panose="02010600030101010101" pitchFamily="2" charset="-122"/>
              </a:rPr>
              <a:t> </a:t>
            </a:r>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 Box 99"/>
          <p:cNvSpPr txBox="1"/>
          <p:nvPr/>
        </p:nvSpPr>
        <p:spPr>
          <a:xfrm>
            <a:off x="753110" y="506095"/>
            <a:ext cx="10556875" cy="5539978"/>
          </a:xfrm>
          <a:prstGeom prst="rect">
            <a:avLst/>
          </a:prstGeom>
          <a:noFill/>
          <a:ln w="9525">
            <a:noFill/>
          </a:ln>
        </p:spPr>
        <p:txBody>
          <a:bodyPr wrap="square">
            <a:spAutoFit/>
          </a:bodyPr>
          <a:lstStyle/>
          <a:p>
            <a:pPr indent="0"/>
            <a:r>
              <a:rPr lang="en-US" sz="2800" b="1" dirty="0" err="1">
                <a:latin typeface="Times New Roman" panose="02020603050405020304" charset="0"/>
                <a:ea typeface="SimSun" panose="02010600030101010101" pitchFamily="2" charset="-122"/>
              </a:rPr>
              <a:t>Rumusan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Masalah</a:t>
            </a:r>
            <a:r>
              <a:rPr lang="en-US" sz="2800" b="1" dirty="0">
                <a:latin typeface="Times New Roman" panose="02020603050405020304" charset="0"/>
                <a:ea typeface="SimSun" panose="02010600030101010101" pitchFamily="2" charset="-122"/>
              </a:rPr>
              <a:t>/</a:t>
            </a:r>
            <a:r>
              <a:rPr lang="en-US" sz="2800" b="1" dirty="0" err="1">
                <a:latin typeface="Times New Roman" panose="02020603050405020304" charset="0"/>
                <a:ea typeface="SimSun" panose="02010600030101010101" pitchFamily="2" charset="-122"/>
              </a:rPr>
              <a:t>Pertanyaan</a:t>
            </a:r>
            <a:r>
              <a:rPr lang="en-US" sz="2800" b="1" dirty="0">
                <a:latin typeface="Times New Roman" panose="02020603050405020304" charset="0"/>
                <a:ea typeface="SimSun" panose="02010600030101010101" pitchFamily="2" charset="-122"/>
              </a:rPr>
              <a:t> Penelitian</a:t>
            </a:r>
            <a:endParaRPr lang="en-US" sz="2800" b="1" dirty="0">
              <a:latin typeface="Times New Roman" panose="02020603050405020304" charset="0"/>
              <a:ea typeface="SimSun" panose="02010600030101010101" pitchFamily="2" charset="-122"/>
            </a:endParaRPr>
          </a:p>
          <a:p>
            <a:pPr indent="0"/>
            <a:r>
              <a:rPr lang="en-US" sz="2800" b="1" dirty="0" err="1">
                <a:latin typeface="Times New Roman" panose="02020603050405020304" charset="0"/>
                <a:ea typeface="SimSun" panose="02010600030101010101" pitchFamily="2" charset="-122"/>
              </a:rPr>
              <a:t>Rumusan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Masalah</a:t>
            </a:r>
            <a:r>
              <a:rPr lang="en-US" sz="2800" b="1" dirty="0">
                <a:latin typeface="Times New Roman" panose="02020603050405020304" charset="0"/>
                <a:ea typeface="SimSun" panose="02010600030101010101" pitchFamily="2" charset="-122"/>
              </a:rPr>
              <a:t> yang </a:t>
            </a:r>
            <a:r>
              <a:rPr lang="en-US" sz="2800" b="1" dirty="0" err="1">
                <a:latin typeface="Times New Roman" panose="02020603050405020304" charset="0"/>
                <a:ea typeface="SimSun" panose="02010600030101010101" pitchFamily="2" charset="-122"/>
              </a:rPr>
              <a:t>baik</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adalah</a:t>
            </a:r>
            <a:r>
              <a:rPr lang="en-US" sz="2800" b="1" dirty="0">
                <a:latin typeface="Times New Roman" panose="02020603050405020304" charset="0"/>
                <a:ea typeface="SimSun" panose="02010600030101010101" pitchFamily="2" charset="-122"/>
              </a:rPr>
              <a:t> yang </a:t>
            </a:r>
            <a:r>
              <a:rPr lang="en-US" sz="2800" b="1" dirty="0" err="1">
                <a:latin typeface="Times New Roman" panose="02020603050405020304" charset="0"/>
                <a:ea typeface="SimSun" panose="02010600030101010101" pitchFamily="2" charset="-122"/>
              </a:rPr>
              <a:t>mempertanyakan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adanya</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hubungan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antara</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dua</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variabel</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atau</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lebih</a:t>
            </a:r>
            <a:r>
              <a:rPr lang="en-US" sz="2800" b="1" dirty="0">
                <a:latin typeface="Times New Roman" panose="02020603050405020304" charset="0"/>
                <a:ea typeface="SimSun" panose="02010600030101010101" pitchFamily="2" charset="-122"/>
              </a:rPr>
              <a:t> yang </a:t>
            </a:r>
            <a:r>
              <a:rPr lang="en-US" sz="2800" b="1" dirty="0" err="1">
                <a:latin typeface="Times New Roman" panose="02020603050405020304" charset="0"/>
                <a:ea typeface="SimSun" panose="02010600030101010101" pitchFamily="2" charset="-122"/>
              </a:rPr>
              <a:t>dinyatakan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dalam</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bentuk</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kalimat</a:t>
            </a:r>
            <a:r>
              <a:rPr lang="en-US" sz="2800" b="1" dirty="0">
                <a:latin typeface="Times New Roman" panose="02020603050405020304" charset="0"/>
                <a:ea typeface="SimSun" panose="02010600030101010101" pitchFamily="2" charset="-122"/>
              </a:rPr>
              <a:t> yang </a:t>
            </a:r>
            <a:r>
              <a:rPr lang="en-US" sz="2800" b="1" dirty="0" err="1">
                <a:latin typeface="Times New Roman" panose="02020603050405020304" charset="0"/>
                <a:ea typeface="SimSun" panose="02010600030101010101" pitchFamily="2" charset="-122"/>
              </a:rPr>
              <a:t>yang</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secara</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implisit</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mengandung</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pertanyaan</a:t>
            </a:r>
            <a:r>
              <a:rPr lang="en-US" sz="2800" b="1" dirty="0">
                <a:latin typeface="Times New Roman" panose="02020603050405020304" charset="0"/>
                <a:ea typeface="SimSun" panose="02010600030101010101" pitchFamily="2" charset="-122"/>
              </a:rPr>
              <a:t>.</a:t>
            </a:r>
            <a:endParaRPr lang="en-US" sz="2800" b="1" dirty="0">
              <a:latin typeface="Times New Roman" panose="02020603050405020304" charset="0"/>
              <a:ea typeface="SimSun" panose="02010600030101010101" pitchFamily="2" charset="-122"/>
            </a:endParaRPr>
          </a:p>
          <a:p>
            <a:pPr indent="0"/>
            <a:r>
              <a:rPr lang="en-US" sz="2800" b="1" dirty="0">
                <a:latin typeface="Times New Roman" panose="02020603050405020304" charset="0"/>
                <a:ea typeface="SimSun" panose="02010600030101010101" pitchFamily="2" charset="-122"/>
              </a:rPr>
              <a:t> </a:t>
            </a:r>
            <a:endParaRPr lang="en-US" sz="2800" b="1" dirty="0">
              <a:latin typeface="Times New Roman" panose="02020603050405020304" charset="0"/>
              <a:ea typeface="SimSun" panose="02010600030101010101" pitchFamily="2" charset="-122"/>
            </a:endParaRPr>
          </a:p>
          <a:p>
            <a:pPr indent="0"/>
            <a:r>
              <a:rPr lang="en-US" sz="2800" b="1" dirty="0" err="1">
                <a:latin typeface="Times New Roman" panose="02020603050405020304" charset="0"/>
                <a:ea typeface="SimSun" panose="02010600030101010101" pitchFamily="2" charset="-122"/>
              </a:rPr>
              <a:t>Fungsi</a:t>
            </a:r>
            <a:r>
              <a:rPr lang="en-US" sz="2800" b="1" dirty="0">
                <a:latin typeface="Times New Roman" panose="02020603050405020304" charset="0"/>
                <a:ea typeface="SimSun" panose="02010600030101010101" pitchFamily="2" charset="-122"/>
              </a:rPr>
              <a:t> Kata Tanya </a:t>
            </a:r>
            <a:r>
              <a:rPr lang="en-US" sz="2800" b="1" dirty="0" err="1">
                <a:latin typeface="Times New Roman" panose="02020603050405020304" charset="0"/>
                <a:ea typeface="SimSun" panose="02010600030101010101" pitchFamily="2" charset="-122"/>
              </a:rPr>
              <a:t>Dalam</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Rumusan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Masalah</a:t>
            </a:r>
            <a:endParaRPr lang="en-US" sz="2800" b="1" dirty="0">
              <a:latin typeface="Times New Roman" panose="02020603050405020304" charset="0"/>
              <a:ea typeface="SimSun" panose="02010600030101010101" pitchFamily="2" charset="-122"/>
            </a:endParaRPr>
          </a:p>
          <a:p>
            <a:pPr indent="0"/>
            <a:r>
              <a:rPr lang="en-US" sz="2800" b="1" dirty="0">
                <a:latin typeface="Times New Roman" panose="02020603050405020304" charset="0"/>
                <a:ea typeface="SimSun" panose="02010600030101010101" pitchFamily="2" charset="-122"/>
              </a:rPr>
              <a:t> </a:t>
            </a:r>
            <a:endParaRPr lang="en-US" sz="2800" b="1" dirty="0">
              <a:latin typeface="Times New Roman" panose="02020603050405020304" charset="0"/>
              <a:ea typeface="SimSun" panose="02010600030101010101" pitchFamily="2" charset="-122"/>
            </a:endParaRPr>
          </a:p>
          <a:p>
            <a:pPr indent="0"/>
            <a:r>
              <a:rPr lang="en-US" sz="2800" b="1" dirty="0" err="1">
                <a:latin typeface="Times New Roman" panose="02020603050405020304" charset="0"/>
                <a:ea typeface="SimSun" panose="02010600030101010101" pitchFamily="2" charset="-122"/>
              </a:rPr>
              <a:t>Apa</a:t>
            </a:r>
            <a:r>
              <a:rPr lang="en-US" sz="2800" b="1" dirty="0">
                <a:latin typeface="Times New Roman" panose="02020603050405020304" charset="0"/>
                <a:ea typeface="SimSun" panose="02010600030101010101" pitchFamily="2" charset="-122"/>
              </a:rPr>
              <a:t>/Ada	: </a:t>
            </a:r>
            <a:r>
              <a:rPr lang="en-US" sz="2800" b="1" dirty="0" err="1">
                <a:latin typeface="Times New Roman" panose="02020603050405020304" charset="0"/>
                <a:ea typeface="SimSun" panose="02010600030101010101" pitchFamily="2" charset="-122"/>
              </a:rPr>
              <a:t>Memberi</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gambaran</a:t>
            </a:r>
            <a:r>
              <a:rPr lang="en-US" sz="2800" b="1" dirty="0">
                <a:latin typeface="Times New Roman" panose="02020603050405020304" charset="0"/>
                <a:ea typeface="SimSun" panose="02010600030101010101" pitchFamily="2" charset="-122"/>
              </a:rPr>
              <a:t>: Penelitian </a:t>
            </a:r>
            <a:r>
              <a:rPr lang="en-US" sz="2800" b="1" dirty="0" err="1">
                <a:latin typeface="Times New Roman" panose="02020603050405020304" charset="0"/>
                <a:ea typeface="SimSun" panose="02010600030101010101" pitchFamily="2" charset="-122"/>
              </a:rPr>
              <a:t>Kuantitatif</a:t>
            </a:r>
            <a:endParaRPr lang="en-US" sz="2800" b="1" dirty="0">
              <a:latin typeface="Times New Roman" panose="02020603050405020304" charset="0"/>
              <a:ea typeface="SimSun" panose="02010600030101010101" pitchFamily="2" charset="-122"/>
            </a:endParaRPr>
          </a:p>
          <a:p>
            <a:pPr indent="0"/>
            <a:r>
              <a:rPr lang="en-US" sz="2800" b="1" dirty="0" err="1">
                <a:latin typeface="Times New Roman" panose="02020603050405020304" charset="0"/>
                <a:ea typeface="SimSun" panose="02010600030101010101" pitchFamily="2" charset="-122"/>
              </a:rPr>
              <a:t>Bagaimana</a:t>
            </a:r>
            <a:r>
              <a:rPr lang="en-US" sz="2800" b="1" dirty="0">
                <a:latin typeface="Times New Roman" panose="02020603050405020304" charset="0"/>
                <a:ea typeface="SimSun" panose="02010600030101010101" pitchFamily="2" charset="-122"/>
              </a:rPr>
              <a:t>	: </a:t>
            </a:r>
            <a:r>
              <a:rPr lang="en-US" sz="2800" b="1" dirty="0" err="1">
                <a:latin typeface="Times New Roman" panose="02020603050405020304" charset="0"/>
                <a:ea typeface="SimSun" panose="02010600030101010101" pitchFamily="2" charset="-122"/>
              </a:rPr>
              <a:t>Menunjuk</a:t>
            </a:r>
            <a:r>
              <a:rPr lang="en-US" sz="2800" b="1" dirty="0">
                <a:latin typeface="Times New Roman" panose="02020603050405020304" charset="0"/>
                <a:ea typeface="SimSun" panose="02010600030101010101" pitchFamily="2" charset="-122"/>
              </a:rPr>
              <a:t> Cara/Proses: Penelitian</a:t>
            </a:r>
            <a:endParaRPr lang="en-US" sz="2800" b="1" dirty="0">
              <a:latin typeface="Times New Roman" panose="02020603050405020304" charset="0"/>
              <a:ea typeface="SimSun" panose="02010600030101010101" pitchFamily="2" charset="-122"/>
            </a:endParaRPr>
          </a:p>
          <a:p>
            <a:pPr indent="0"/>
            <a:r>
              <a:rPr lang="en-US" sz="2800" b="1" dirty="0" err="1">
                <a:latin typeface="Times New Roman" panose="02020603050405020304" charset="0"/>
                <a:ea typeface="SimSun" panose="02010600030101010101" pitchFamily="2" charset="-122"/>
              </a:rPr>
              <a:t>Mengapa</a:t>
            </a:r>
            <a:r>
              <a:rPr lang="en-US" sz="2800" b="1" dirty="0">
                <a:latin typeface="Times New Roman" panose="02020603050405020304" charset="0"/>
                <a:ea typeface="SimSun" panose="02010600030101010101" pitchFamily="2" charset="-122"/>
              </a:rPr>
              <a:t>   	: </a:t>
            </a:r>
            <a:r>
              <a:rPr lang="en-US" sz="2800" b="1" dirty="0" err="1">
                <a:latin typeface="Times New Roman" panose="02020603050405020304" charset="0"/>
                <a:ea typeface="SimSun" panose="02010600030101010101" pitchFamily="2" charset="-122"/>
              </a:rPr>
              <a:t>Menunjuk</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Analisis</a:t>
            </a:r>
            <a:endParaRPr lang="en-US" sz="2800" b="1" dirty="0">
              <a:latin typeface="Times New Roman" panose="02020603050405020304" charset="0"/>
              <a:ea typeface="SimSun" panose="02010600030101010101" pitchFamily="2" charset="-122"/>
            </a:endParaRPr>
          </a:p>
          <a:p>
            <a:pPr indent="0"/>
            <a:r>
              <a:rPr lang="en-US" sz="2800" b="1" dirty="0" err="1">
                <a:latin typeface="Times New Roman" panose="02020603050405020304" charset="0"/>
                <a:ea typeface="SimSun" panose="02010600030101010101" pitchFamily="2" charset="-122"/>
              </a:rPr>
              <a:t>Sejauhmana</a:t>
            </a:r>
            <a:r>
              <a:rPr lang="en-US" sz="2800" b="1" dirty="0">
                <a:latin typeface="Times New Roman" panose="02020603050405020304" charset="0"/>
                <a:ea typeface="SimSun" panose="02010600030101010101" pitchFamily="2" charset="-122"/>
              </a:rPr>
              <a:t>	: </a:t>
            </a:r>
            <a:r>
              <a:rPr lang="en-US" sz="2800" b="1" dirty="0" err="1">
                <a:latin typeface="Times New Roman" panose="02020603050405020304" charset="0"/>
                <a:ea typeface="SimSun" panose="02010600030101010101" pitchFamily="2" charset="-122"/>
              </a:rPr>
              <a:t>Menunjuk</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Prediksi</a:t>
            </a:r>
            <a:endParaRPr lang="en-US" b="1" dirty="0">
              <a:latin typeface="Times New Roman" panose="02020603050405020304" charset="0"/>
              <a:ea typeface="SimSun" panose="02010600030101010101" pitchFamily="2" charset="-122"/>
            </a:endParaRPr>
          </a:p>
          <a:p>
            <a:pPr indent="0"/>
            <a:r>
              <a:rPr lang="en-US" b="0" dirty="0">
                <a:latin typeface="Times New Roman" panose="02020603050405020304" charset="0"/>
                <a:ea typeface="SimSun" panose="02010600030101010101" pitchFamily="2" charset="-122"/>
              </a:rPr>
              <a:t> </a:t>
            </a:r>
            <a:endParaRPr 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 Box 99"/>
          <p:cNvSpPr txBox="1"/>
          <p:nvPr/>
        </p:nvSpPr>
        <p:spPr>
          <a:xfrm>
            <a:off x="803275" y="560070"/>
            <a:ext cx="11057890" cy="5969635"/>
          </a:xfrm>
          <a:prstGeom prst="rect">
            <a:avLst/>
          </a:prstGeom>
          <a:noFill/>
          <a:ln w="9525">
            <a:noFill/>
          </a:ln>
        </p:spPr>
        <p:txBody>
          <a:bodyPr wrap="square">
            <a:spAutoFit/>
          </a:bodyPr>
          <a:lstStyle/>
          <a:p>
            <a:pPr indent="0"/>
            <a:r>
              <a:rPr lang="en-US" sz="2800" b="1" dirty="0" err="1">
                <a:latin typeface="Times New Roman" panose="02020603050405020304" charset="0"/>
                <a:ea typeface="SimSun" panose="02010600030101010101" pitchFamily="2" charset="-122"/>
              </a:rPr>
              <a:t>Tujuan</a:t>
            </a:r>
            <a:r>
              <a:rPr lang="en-US" sz="2800" b="1" dirty="0">
                <a:latin typeface="Times New Roman" panose="02020603050405020304" charset="0"/>
                <a:ea typeface="SimSun" panose="02010600030101010101" pitchFamily="2" charset="-122"/>
              </a:rPr>
              <a:t> Penelitian</a:t>
            </a:r>
            <a:endParaRPr lang="en-US" sz="2800" b="1" dirty="0">
              <a:latin typeface="Times New Roman" panose="02020603050405020304" charset="0"/>
              <a:ea typeface="SimSun" panose="02010600030101010101" pitchFamily="2" charset="-122"/>
            </a:endParaRPr>
          </a:p>
          <a:p>
            <a:pPr indent="0"/>
            <a:r>
              <a:rPr lang="en-US" sz="2800" b="1" dirty="0">
                <a:latin typeface="Times New Roman" panose="02020603050405020304" charset="0"/>
                <a:ea typeface="SimSun" panose="02010600030101010101" pitchFamily="2" charset="-122"/>
              </a:rPr>
              <a:t> </a:t>
            </a:r>
            <a:endParaRPr lang="en-US" sz="2800" b="1" dirty="0">
              <a:latin typeface="Times New Roman" panose="02020603050405020304" charset="0"/>
              <a:ea typeface="SimSun" panose="02010600030101010101" pitchFamily="2" charset="-122"/>
            </a:endParaRPr>
          </a:p>
          <a:p>
            <a:pPr indent="0"/>
            <a:r>
              <a:rPr lang="en-US" sz="2800" b="1" dirty="0">
                <a:latin typeface="Times New Roman" panose="02020603050405020304" charset="0"/>
                <a:ea typeface="SimSun" panose="02010600030101010101" pitchFamily="2" charset="-122"/>
              </a:rPr>
              <a:t>Jika </a:t>
            </a:r>
            <a:r>
              <a:rPr lang="en-US" sz="2800" b="1" dirty="0" err="1">
                <a:latin typeface="Times New Roman" panose="02020603050405020304" charset="0"/>
                <a:ea typeface="SimSun" panose="02010600030101010101" pitchFamily="2" charset="-122"/>
              </a:rPr>
              <a:t>Rumusan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masalah</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berbentuk</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pertanyaan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maka</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tujuan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penulisan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berbentuk</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kalimat</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Pernyataan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Jumlah</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pernyataan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dalam</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tujuan</a:t>
            </a:r>
            <a:r>
              <a:rPr lang="en-US" sz="2800" b="1" dirty="0">
                <a:latin typeface="Times New Roman" panose="02020603050405020304" charset="0"/>
                <a:ea typeface="SimSun" panose="02010600030101010101" pitchFamily="2" charset="-122"/>
              </a:rPr>
              <a:t> Penelitian </a:t>
            </a:r>
            <a:r>
              <a:rPr lang="en-US" sz="2800" b="1" dirty="0" err="1">
                <a:latin typeface="Times New Roman" panose="02020603050405020304" charset="0"/>
                <a:ea typeface="SimSun" panose="02010600030101010101" pitchFamily="2" charset="-122"/>
              </a:rPr>
              <a:t>harus</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sama</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dengan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jumlah</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pertanyaan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dalam</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rumusan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masalah</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Demikian</a:t>
            </a:r>
            <a:r>
              <a:rPr lang="en-US" sz="2800" b="1" dirty="0">
                <a:latin typeface="Times New Roman" panose="02020603050405020304" charset="0"/>
                <a:ea typeface="SimSun" panose="02010600030101010101" pitchFamily="2" charset="-122"/>
              </a:rPr>
              <a:t> juga </a:t>
            </a:r>
            <a:r>
              <a:rPr lang="en-US" sz="2800" b="1" dirty="0" err="1">
                <a:latin typeface="Times New Roman" panose="02020603050405020304" charset="0"/>
                <a:ea typeface="SimSun" panose="02010600030101010101" pitchFamily="2" charset="-122"/>
              </a:rPr>
              <a:t>dalam</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kesimpulan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jumlah</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pernyataan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dalam</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kesimpulan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harus</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sesuai</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dengan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jumlah</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pertanyaan</a:t>
            </a:r>
            <a:r>
              <a:rPr lang="en-US" sz="2800" b="1" dirty="0">
                <a:latin typeface="Times New Roman" panose="02020603050405020304" charset="0"/>
                <a:ea typeface="SimSun" panose="02010600030101010101" pitchFamily="2" charset="-122"/>
              </a:rPr>
              <a:t> Penelitian.</a:t>
            </a:r>
            <a:endParaRPr lang="en-US" sz="2800" b="1" dirty="0">
              <a:latin typeface="Times New Roman" panose="02020603050405020304" charset="0"/>
              <a:ea typeface="SimSun" panose="02010600030101010101" pitchFamily="2" charset="-122"/>
            </a:endParaRPr>
          </a:p>
          <a:p>
            <a:pPr indent="0"/>
            <a:r>
              <a:rPr lang="en-US" sz="2800" b="1" dirty="0">
                <a:latin typeface="Times New Roman" panose="02020603050405020304" charset="0"/>
                <a:ea typeface="SimSun" panose="02010600030101010101" pitchFamily="2" charset="-122"/>
              </a:rPr>
              <a:t> </a:t>
            </a:r>
            <a:endParaRPr lang="en-US" sz="2800" b="1" dirty="0">
              <a:latin typeface="Times New Roman" panose="02020603050405020304" charset="0"/>
              <a:ea typeface="SimSun" panose="02010600030101010101" pitchFamily="2" charset="-122"/>
            </a:endParaRPr>
          </a:p>
          <a:p>
            <a:pPr indent="0"/>
            <a:r>
              <a:rPr lang="en-US" sz="2800" b="1" dirty="0" err="1">
                <a:latin typeface="Times New Roman" panose="02020603050405020304" charset="0"/>
                <a:ea typeface="SimSun" panose="02010600030101010101" pitchFamily="2" charset="-122"/>
              </a:rPr>
              <a:t>Alasan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Penulisan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Tesis</a:t>
            </a:r>
            <a:endParaRPr lang="en-US" sz="2800" b="1" dirty="0">
              <a:latin typeface="Times New Roman" panose="02020603050405020304" charset="0"/>
              <a:ea typeface="SimSun" panose="02010600030101010101" pitchFamily="2" charset="-122"/>
            </a:endParaRPr>
          </a:p>
          <a:p>
            <a:pPr indent="0"/>
            <a:r>
              <a:rPr lang="en-US" sz="2800" b="1" dirty="0" err="1">
                <a:latin typeface="Times New Roman" panose="02020603050405020304" charset="0"/>
                <a:ea typeface="SimSun" panose="02010600030101010101" pitchFamily="2" charset="-122"/>
              </a:rPr>
              <a:t>Peneliti</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memaparkan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apa</a:t>
            </a:r>
            <a:r>
              <a:rPr lang="en-US" sz="2800" b="1" dirty="0">
                <a:latin typeface="Times New Roman" panose="02020603050405020304" charset="0"/>
                <a:ea typeface="SimSun" panose="02010600030101010101" pitchFamily="2" charset="-122"/>
              </a:rPr>
              <a:t> yang </a:t>
            </a:r>
            <a:r>
              <a:rPr lang="en-US" sz="2800" b="1" dirty="0" err="1">
                <a:latin typeface="Times New Roman" panose="02020603050405020304" charset="0"/>
                <a:ea typeface="SimSun" panose="02010600030101010101" pitchFamily="2" charset="-122"/>
              </a:rPr>
              <a:t>diharapkan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dengan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apa</a:t>
            </a:r>
            <a:r>
              <a:rPr lang="en-US" sz="2800" b="1" dirty="0">
                <a:latin typeface="Times New Roman" panose="02020603050405020304" charset="0"/>
                <a:ea typeface="SimSun" panose="02010600030101010101" pitchFamily="2" charset="-122"/>
              </a:rPr>
              <a:t> yang </a:t>
            </a:r>
            <a:r>
              <a:rPr lang="en-US" sz="2800" b="1" dirty="0" err="1">
                <a:latin typeface="Times New Roman" panose="02020603050405020304" charset="0"/>
                <a:ea typeface="SimSun" panose="02010600030101010101" pitchFamily="2" charset="-122"/>
              </a:rPr>
              <a:t>ada</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dilapangan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realitas</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terjadi</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kesenjangan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Berdasarkan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hal</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itu</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peneliti</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akan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mencoba</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mencari</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jalan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keluar</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untuk</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menjembatani</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kesenjangan</a:t>
            </a:r>
            <a:r>
              <a:rPr lang="en-US" sz="2800" b="1" dirty="0">
                <a:latin typeface="Times New Roman" panose="02020603050405020304" charset="0"/>
                <a:ea typeface="SimSun" panose="02010600030101010101" pitchFamily="2" charset="-122"/>
              </a:rPr>
              <a:t> yang </a:t>
            </a:r>
            <a:r>
              <a:rPr lang="en-US" sz="2800" b="1" dirty="0" err="1">
                <a:latin typeface="Times New Roman" panose="02020603050405020304" charset="0"/>
                <a:ea typeface="SimSun" panose="02010600030101010101" pitchFamily="2" charset="-122"/>
              </a:rPr>
              <a:t>terjadi</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tersebut</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dengan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melakukan</a:t>
            </a:r>
            <a:r>
              <a:rPr lang="en-US" sz="2800" b="1" dirty="0">
                <a:latin typeface="Times New Roman" panose="02020603050405020304" charset="0"/>
                <a:ea typeface="SimSun" panose="02010600030101010101" pitchFamily="2" charset="-122"/>
              </a:rPr>
              <a:t> </a:t>
            </a:r>
            <a:r>
              <a:rPr lang="en-US" sz="2800" b="1" dirty="0" err="1">
                <a:latin typeface="Times New Roman" panose="02020603050405020304" charset="0"/>
                <a:ea typeface="SimSun" panose="02010600030101010101" pitchFamily="2" charset="-122"/>
              </a:rPr>
              <a:t>tindakan</a:t>
            </a:r>
            <a:r>
              <a:rPr lang="en-US" sz="2800" b="1" dirty="0">
                <a:latin typeface="Times New Roman" panose="02020603050405020304" charset="0"/>
                <a:ea typeface="SimSun" panose="02010600030101010101" pitchFamily="2" charset="-122"/>
              </a:rPr>
              <a:t> Penelitian.</a:t>
            </a:r>
            <a:endParaRPr lang="en-US" sz="2800" b="1" dirty="0">
              <a:latin typeface="Times New Roman" panose="02020603050405020304" charset="0"/>
              <a:ea typeface="SimSun" panose="02010600030101010101" pitchFamily="2" charset="-122"/>
            </a:endParaRPr>
          </a:p>
          <a:p>
            <a:pPr indent="0"/>
            <a:r>
              <a:rPr lang="en-US" b="0" dirty="0">
                <a:latin typeface="Times New Roman" panose="02020603050405020304" charset="0"/>
                <a:ea typeface="SimSun" panose="02010600030101010101" pitchFamily="2" charset="-122"/>
              </a:rPr>
              <a:t> </a:t>
            </a:r>
            <a:endParaRPr 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 Box 99"/>
          <p:cNvSpPr txBox="1"/>
          <p:nvPr/>
        </p:nvSpPr>
        <p:spPr>
          <a:xfrm>
            <a:off x="0" y="1464310"/>
            <a:ext cx="12192000" cy="2235835"/>
          </a:xfrm>
          <a:prstGeom prst="rect">
            <a:avLst/>
          </a:prstGeom>
          <a:noFill/>
          <a:ln w="9525">
            <a:noFill/>
          </a:ln>
        </p:spPr>
        <p:txBody>
          <a:bodyPr wrap="square">
            <a:spAutoFit/>
          </a:bodyPr>
          <a:lstStyle/>
          <a:p>
            <a:pPr indent="0" algn="ctr"/>
            <a:r>
              <a:rPr lang="en-ID" altLang="en-US" sz="8000" b="1">
                <a:latin typeface="Calibri" panose="020F0502020204030204" charset="0"/>
                <a:ea typeface="SimSun" panose="02010600030101010101" pitchFamily="2" charset="-122"/>
                <a:cs typeface="Times New Roman" panose="02020603050405020304" charset="0"/>
              </a:rPr>
              <a:t>     </a:t>
            </a:r>
            <a:r>
              <a:rPr lang="en-US" sz="8000" b="1">
                <a:latin typeface="Calibri" panose="020F0502020204030204" charset="0"/>
                <a:ea typeface="SimSun" panose="02010600030101010101" pitchFamily="2" charset="-122"/>
                <a:cs typeface="Times New Roman" panose="02020603050405020304" charset="0"/>
              </a:rPr>
              <a:t>TERIMA   KASIH</a:t>
            </a:r>
            <a:endParaRPr lang="en-US" sz="8000" b="1">
              <a:latin typeface="Calibri" panose="020F0502020204030204" charset="0"/>
              <a:ea typeface="SimSun" panose="02010600030101010101" pitchFamily="2" charset="-122"/>
              <a:cs typeface="Times New Roman" panose="02020603050405020304" charset="0"/>
            </a:endParaRPr>
          </a:p>
          <a:p>
            <a:pPr indent="0" algn="ctr"/>
            <a:r>
              <a:rPr lang="en-ID" altLang="en-US" sz="3600"/>
              <a:t>        </a:t>
            </a:r>
            <a:r>
              <a:rPr lang="en-ID" altLang="en-US" sz="3600" baseline="30000"/>
              <a:t>BINSAR HUTABARAT INSTITUTE</a:t>
            </a:r>
            <a:endParaRPr lang="en-ID" altLang="en-US" sz="3600" baseline="30000"/>
          </a:p>
          <a:p>
            <a:pPr indent="0" algn="ctr"/>
            <a:r>
              <a:rPr lang="en-ID" altLang="en-US" sz="3600" baseline="30000"/>
              <a:t>             www.binsarhutabarat.com</a:t>
            </a:r>
            <a:endParaRPr lang="en-ID" altLang="en-US" sz="3600" baseline="300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half" idx="2"/>
          </p:nvPr>
        </p:nvSpPr>
        <p:spPr/>
        <p:txBody>
          <a:bodyPr>
            <a:noAutofit/>
          </a:bodyPr>
          <a:lstStyle/>
          <a:p>
            <a:pPr>
              <a:lnSpc>
                <a:spcPct val="100000"/>
              </a:lnSpc>
            </a:pPr>
            <a:r>
              <a:rPr lang="en-ID" altLang="en-US" sz="3600" b="1">
                <a:latin typeface="Times New Roman" panose="02020603050405020304" charset="0"/>
                <a:ea typeface="SimSun" panose="02010600030101010101" pitchFamily="2" charset="-122"/>
                <a:cs typeface="Times New Roman" panose="02020603050405020304" charset="0"/>
                <a:sym typeface="+mn-ea"/>
              </a:rPr>
              <a:t>Karena menulis adalah menuangkan apa yang penulis sudah ketahui, maka penulisan karya ilmiah perlu di dahului penelitian awal untuk menyusun proposal, demikian juga penelitian yang lebih mendalam untuk menulis sebuah laporan penelitian, atau karya ilmiah dalam bentuk karya akhir baik Skripsi, Tesis, dan Disertasi. </a:t>
            </a:r>
            <a:endParaRPr lang="en-US" sz="3600" dirty="0"/>
          </a:p>
        </p:txBody>
      </p:sp>
      <p:sp>
        <p:nvSpPr>
          <p:cNvPr id="9" name="Title 8"/>
          <p:cNvSpPr>
            <a:spLocks noGrp="1"/>
          </p:cNvSpPr>
          <p:nvPr>
            <p:ph type="title"/>
          </p:nvPr>
        </p:nvSpPr>
        <p:spPr/>
        <p:txBody>
          <a:bodyPr/>
          <a:lstStyle/>
          <a:p>
            <a:r>
              <a:rPr lang="en-ID" altLang="en-US" dirty="0"/>
              <a:t>PELATIHAN MENULIS KARYA ILMIAH</a:t>
            </a:r>
            <a:endParaRPr lang="en-US" dirty="0">
              <a:solidFill>
                <a:schemeClr val="accent4"/>
              </a:solidFill>
            </a:endParaRPr>
          </a:p>
        </p:txBody>
      </p:sp>
      <p:sp>
        <p:nvSpPr>
          <p:cNvPr id="11" name="Text Placeholder 10"/>
          <p:cNvSpPr>
            <a:spLocks noGrp="1"/>
          </p:cNvSpPr>
          <p:nvPr>
            <p:ph type="body" sz="quarter" idx="16"/>
          </p:nvPr>
        </p:nvSpPr>
        <p:spPr>
          <a:xfrm>
            <a:off x="1021315" y="939746"/>
            <a:ext cx="10333037" cy="230188"/>
          </a:xfrm>
        </p:spPr>
        <p:txBody>
          <a:bodyPr>
            <a:noAutofit/>
          </a:bodyPr>
          <a:lstStyle/>
          <a:p>
            <a:r>
              <a:rPr lang="en-ID" altLang="en-US" sz="2300" dirty="0">
                <a:solidFill>
                  <a:schemeClr val="accent6"/>
                </a:solidFill>
              </a:rPr>
              <a:t>BINSAR HUTABARAT INSTITUTE</a:t>
            </a:r>
            <a:endParaRPr lang="en-ID" altLang="en-US" sz="2300" dirty="0">
              <a:solidFill>
                <a:schemeClr val="accent6"/>
              </a:solidFill>
            </a:endParaRPr>
          </a:p>
        </p:txBody>
      </p:sp>
      <p:sp>
        <p:nvSpPr>
          <p:cNvPr id="4" name="Footer Placeholder 3"/>
          <p:cNvSpPr>
            <a:spLocks noGrp="1"/>
          </p:cNvSpPr>
          <p:nvPr>
            <p:ph type="ftr" sz="quarter" idx="11"/>
          </p:nvPr>
        </p:nvSpPr>
        <p:spPr/>
        <p:txBody>
          <a:bodyPr/>
          <a:lstStyle/>
          <a:p>
            <a:r>
              <a:rPr lang="en-ID" altLang="en-US"/>
              <a:t>www.binsarhutabarat.com</a:t>
            </a:r>
            <a:endParaRPr lang="en-US" dirty="0">
              <a:solidFill>
                <a:schemeClr val="accent4"/>
              </a:solidFill>
            </a:endParaRPr>
          </a:p>
        </p:txBody>
      </p:sp>
      <p:sp>
        <p:nvSpPr>
          <p:cNvPr id="5" name="Slide Number Placeholder 4"/>
          <p:cNvSpPr>
            <a:spLocks noGrp="1"/>
          </p:cNvSpPr>
          <p:nvPr>
            <p:ph type="sldNum" sz="quarter" idx="12"/>
          </p:nvPr>
        </p:nvSpPr>
        <p:spPr/>
        <p:txBody>
          <a:bodyPr/>
          <a:lstStyle/>
          <a:p>
            <a:r>
              <a:rPr lang="en-ID" altLang="en-US" dirty="0"/>
              <a:t>1</a:t>
            </a:r>
            <a:endParaRPr lang="en-ID" altLang="en-US" dirty="0"/>
          </a:p>
        </p:txBody>
      </p:sp>
    </p:spTree>
  </p:cSld>
  <p:clrMapOvr>
    <a:masterClrMapping/>
  </p:clrMapOvr>
  <mc:AlternateContent xmlns:mc="http://schemas.openxmlformats.org/markup-compatibility/2006">
    <mc:Choice xmlns:p14="http://schemas.microsoft.com/office/powerpoint/2010/main" Requires="p14">
      <p:transition spd="slow" p14:dur="1500">
        <p14:gallery dir="l"/>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half" idx="2"/>
          </p:nvPr>
        </p:nvSpPr>
        <p:spPr>
          <a:xfrm>
            <a:off x="735965" y="1811655"/>
            <a:ext cx="10617835" cy="4057650"/>
          </a:xfrm>
        </p:spPr>
        <p:txBody>
          <a:bodyPr>
            <a:noAutofit/>
          </a:bodyPr>
          <a:lstStyle/>
          <a:p>
            <a:pPr>
              <a:lnSpc>
                <a:spcPct val="100000"/>
              </a:lnSpc>
            </a:pPr>
            <a:r>
              <a:rPr lang="en-US" sz="3200" b="1">
                <a:latin typeface="Times New Roman" panose="02020603050405020304" charset="0"/>
                <a:ea typeface="SimSun" panose="02010600030101010101" pitchFamily="2" charset="-122"/>
                <a:cs typeface="Times New Roman" panose="02020603050405020304" charset="0"/>
                <a:sym typeface="+mn-ea"/>
              </a:rPr>
              <a:t>Setelah persoalan yang telah diteliti itu dipahami dengan baik, barulah hasil penelitian itu dituangkan dalam bentuk tulisan </a:t>
            </a:r>
            <a:r>
              <a:rPr lang="en-ID" altLang="en-US" sz="3200" b="1">
                <a:latin typeface="Times New Roman" panose="02020603050405020304" charset="0"/>
                <a:ea typeface="SimSun" panose="02010600030101010101" pitchFamily="2" charset="-122"/>
                <a:cs typeface="Times New Roman" panose="02020603050405020304" charset="0"/>
                <a:sym typeface="+mn-ea"/>
              </a:rPr>
              <a:t>(Proposal Penelitian)</a:t>
            </a:r>
            <a:r>
              <a:rPr lang="en-US" sz="3200" b="1">
                <a:latin typeface="Times New Roman" panose="02020603050405020304" charset="0"/>
                <a:ea typeface="SimSun" panose="02010600030101010101" pitchFamily="2" charset="-122"/>
                <a:cs typeface="Times New Roman" panose="02020603050405020304" charset="0"/>
                <a:sym typeface="+mn-ea"/>
              </a:rPr>
              <a:t>. Model tulisan tentu saja bergantung pada target pembacanya. Jika skripsi, Tesis, atau disertasi target pembacanya adalah  dosen pembimbing serta dosen penguji, </a:t>
            </a:r>
            <a:r>
              <a:rPr lang="en-ID" altLang="en-US" sz="3200" b="1">
                <a:latin typeface="Times New Roman" panose="02020603050405020304" charset="0"/>
                <a:ea typeface="SimSun" panose="02010600030101010101" pitchFamily="2" charset="-122"/>
                <a:cs typeface="Times New Roman" panose="02020603050405020304" charset="0"/>
                <a:sym typeface="+mn-ea"/>
              </a:rPr>
              <a:t>maka </a:t>
            </a:r>
            <a:r>
              <a:rPr lang="en-US" sz="3200" b="1">
                <a:latin typeface="Times New Roman" panose="02020603050405020304" charset="0"/>
                <a:ea typeface="SimSun" panose="02010600030101010101" pitchFamily="2" charset="-122"/>
                <a:cs typeface="Times New Roman" panose="02020603050405020304" charset="0"/>
                <a:sym typeface="+mn-ea"/>
              </a:rPr>
              <a:t>pemilihan kata atau diksi perlu memerhatikan target pembaca. </a:t>
            </a:r>
            <a:endParaRPr lang="en-US" sz="3200" b="1">
              <a:latin typeface="Times New Roman" panose="02020603050405020304" charset="0"/>
              <a:ea typeface="SimSun" panose="02010600030101010101" pitchFamily="2" charset="-122"/>
              <a:cs typeface="Times New Roman" panose="02020603050405020304" charset="0"/>
            </a:endParaRPr>
          </a:p>
          <a:p>
            <a:pPr>
              <a:lnSpc>
                <a:spcPct val="100000"/>
              </a:lnSpc>
            </a:pPr>
            <a:r>
              <a:rPr lang="en-US" sz="3200" dirty="0"/>
              <a:t>,</a:t>
            </a:r>
            <a:endParaRPr lang="en-US" sz="3200" dirty="0"/>
          </a:p>
        </p:txBody>
      </p:sp>
      <p:sp>
        <p:nvSpPr>
          <p:cNvPr id="9" name="Title 8"/>
          <p:cNvSpPr>
            <a:spLocks noGrp="1"/>
          </p:cNvSpPr>
          <p:nvPr>
            <p:ph type="title"/>
          </p:nvPr>
        </p:nvSpPr>
        <p:spPr/>
        <p:txBody>
          <a:bodyPr/>
          <a:lstStyle/>
          <a:p>
            <a:r>
              <a:rPr lang="en-ID" altLang="en-US" dirty="0"/>
              <a:t>PELATIHAN MENULIS KARYA ILMIAH</a:t>
            </a:r>
            <a:endParaRPr lang="en-US" dirty="0">
              <a:solidFill>
                <a:schemeClr val="accent4"/>
              </a:solidFill>
            </a:endParaRPr>
          </a:p>
        </p:txBody>
      </p:sp>
      <p:sp>
        <p:nvSpPr>
          <p:cNvPr id="11" name="Text Placeholder 10"/>
          <p:cNvSpPr>
            <a:spLocks noGrp="1"/>
          </p:cNvSpPr>
          <p:nvPr>
            <p:ph type="body" sz="quarter" idx="16"/>
          </p:nvPr>
        </p:nvSpPr>
        <p:spPr>
          <a:xfrm>
            <a:off x="1021315" y="939746"/>
            <a:ext cx="10333037" cy="230188"/>
          </a:xfrm>
        </p:spPr>
        <p:txBody>
          <a:bodyPr>
            <a:noAutofit/>
          </a:bodyPr>
          <a:lstStyle/>
          <a:p>
            <a:r>
              <a:rPr lang="en-ID" altLang="en-US" sz="2300" dirty="0">
                <a:solidFill>
                  <a:schemeClr val="accent6"/>
                </a:solidFill>
              </a:rPr>
              <a:t>BINSAR HUTABARAT INSTITUTE</a:t>
            </a:r>
            <a:endParaRPr lang="en-ID" altLang="en-US" sz="2300" dirty="0">
              <a:solidFill>
                <a:schemeClr val="accent6"/>
              </a:solidFill>
            </a:endParaRPr>
          </a:p>
        </p:txBody>
      </p:sp>
      <p:sp>
        <p:nvSpPr>
          <p:cNvPr id="4" name="Footer Placeholder 3"/>
          <p:cNvSpPr>
            <a:spLocks noGrp="1"/>
          </p:cNvSpPr>
          <p:nvPr>
            <p:ph type="ftr" sz="quarter" idx="11"/>
          </p:nvPr>
        </p:nvSpPr>
        <p:spPr/>
        <p:txBody>
          <a:bodyPr/>
          <a:lstStyle/>
          <a:p>
            <a:r>
              <a:rPr lang="en-ID" altLang="en-US"/>
              <a:t>www.binsarhutabarat.com</a:t>
            </a:r>
            <a:endParaRPr lang="en-US" dirty="0">
              <a:solidFill>
                <a:schemeClr val="accent4"/>
              </a:solidFill>
            </a:endParaRPr>
          </a:p>
        </p:txBody>
      </p:sp>
      <p:sp>
        <p:nvSpPr>
          <p:cNvPr id="5" name="Slide Number Placeholder 4"/>
          <p:cNvSpPr>
            <a:spLocks noGrp="1"/>
          </p:cNvSpPr>
          <p:nvPr>
            <p:ph type="sldNum" sz="quarter" idx="12"/>
          </p:nvPr>
        </p:nvSpPr>
        <p:spPr/>
        <p:txBody>
          <a:bodyPr/>
          <a:lstStyle/>
          <a:p>
            <a:r>
              <a:rPr lang="en-ID" altLang="en-US" dirty="0"/>
              <a:t>1</a:t>
            </a:r>
            <a:endParaRPr lang="en-ID" altLang="en-US" dirty="0"/>
          </a:p>
        </p:txBody>
      </p:sp>
    </p:spTree>
  </p:cSld>
  <p:clrMapOvr>
    <a:masterClrMapping/>
  </p:clrMapOvr>
  <mc:AlternateContent xmlns:mc="http://schemas.openxmlformats.org/markup-compatibility/2006">
    <mc:Choice xmlns:p14="http://schemas.microsoft.com/office/powerpoint/2010/main" Requires="p14">
      <p:transition spd="slow" p14:dur="1500">
        <p14:gallery dir="l"/>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half" idx="2"/>
          </p:nvPr>
        </p:nvSpPr>
        <p:spPr>
          <a:xfrm>
            <a:off x="645795" y="1656715"/>
            <a:ext cx="10708005" cy="4212590"/>
          </a:xfrm>
        </p:spPr>
        <p:txBody>
          <a:bodyPr>
            <a:noAutofit/>
          </a:bodyPr>
          <a:lstStyle/>
          <a:p>
            <a:pPr>
              <a:lnSpc>
                <a:spcPct val="100000"/>
              </a:lnSpc>
            </a:pPr>
            <a:r>
              <a:rPr lang="en-ID" altLang="en-US" sz="4000" b="1" dirty="0" err="1">
                <a:latin typeface="Times New Roman" panose="02020603050405020304" charset="0"/>
                <a:ea typeface="SimSun" panose="02010600030101010101" pitchFamily="2" charset="-122"/>
                <a:cs typeface="Times New Roman" panose="02020603050405020304" charset="0"/>
                <a:sym typeface="+mn-ea"/>
              </a:rPr>
              <a:t>Sebelum menentukan judul karya ilmiah, penulis perlu memahami cara menentukan Topik, Tujuan, Tesis terlebih dahulu, baru  menetapkan tema dan kerangka tulisan (Kajian Konseptual, Penelitian yang relevan, Kerangka Teori)kemudian menentukan judul tulisan.</a:t>
            </a:r>
            <a:endParaRPr lang="en-ID" altLang="en-US" sz="4000" b="1" dirty="0" err="1">
              <a:latin typeface="Times New Roman" panose="02020603050405020304" charset="0"/>
              <a:ea typeface="SimSun" panose="02010600030101010101" pitchFamily="2" charset="-122"/>
              <a:cs typeface="Times New Roman" panose="02020603050405020304" charset="0"/>
              <a:sym typeface="+mn-ea"/>
            </a:endParaRPr>
          </a:p>
          <a:p>
            <a:pPr>
              <a:lnSpc>
                <a:spcPct val="100000"/>
              </a:lnSpc>
            </a:pPr>
            <a:r>
              <a:rPr lang="en-US" sz="4400" dirty="0"/>
              <a:t>,</a:t>
            </a:r>
            <a:endParaRPr lang="en-US" sz="4400" dirty="0"/>
          </a:p>
        </p:txBody>
      </p:sp>
      <p:sp>
        <p:nvSpPr>
          <p:cNvPr id="9" name="Title 8"/>
          <p:cNvSpPr>
            <a:spLocks noGrp="1"/>
          </p:cNvSpPr>
          <p:nvPr>
            <p:ph type="title"/>
          </p:nvPr>
        </p:nvSpPr>
        <p:spPr/>
        <p:txBody>
          <a:bodyPr/>
          <a:lstStyle/>
          <a:p>
            <a:r>
              <a:rPr lang="en-ID" altLang="en-US" dirty="0"/>
              <a:t>PELATIHAN MENULIS KARYA ILMIAH</a:t>
            </a:r>
            <a:endParaRPr lang="en-US" dirty="0">
              <a:solidFill>
                <a:schemeClr val="accent4"/>
              </a:solidFill>
            </a:endParaRPr>
          </a:p>
        </p:txBody>
      </p:sp>
      <p:sp>
        <p:nvSpPr>
          <p:cNvPr id="11" name="Text Placeholder 10"/>
          <p:cNvSpPr>
            <a:spLocks noGrp="1"/>
          </p:cNvSpPr>
          <p:nvPr>
            <p:ph type="body" sz="quarter" idx="16"/>
          </p:nvPr>
        </p:nvSpPr>
        <p:spPr>
          <a:xfrm>
            <a:off x="1021315" y="939746"/>
            <a:ext cx="10333037" cy="230188"/>
          </a:xfrm>
        </p:spPr>
        <p:txBody>
          <a:bodyPr>
            <a:noAutofit/>
          </a:bodyPr>
          <a:lstStyle/>
          <a:p>
            <a:r>
              <a:rPr lang="en-ID" altLang="en-US" sz="2300" dirty="0">
                <a:solidFill>
                  <a:schemeClr val="accent6"/>
                </a:solidFill>
              </a:rPr>
              <a:t>BINSAR HUTABARAT INSTITUTE</a:t>
            </a:r>
            <a:endParaRPr lang="en-ID" altLang="en-US" sz="2300" dirty="0">
              <a:solidFill>
                <a:schemeClr val="accent6"/>
              </a:solidFill>
            </a:endParaRPr>
          </a:p>
        </p:txBody>
      </p:sp>
      <p:sp>
        <p:nvSpPr>
          <p:cNvPr id="4" name="Footer Placeholder 3"/>
          <p:cNvSpPr>
            <a:spLocks noGrp="1"/>
          </p:cNvSpPr>
          <p:nvPr>
            <p:ph type="ftr" sz="quarter" idx="11"/>
          </p:nvPr>
        </p:nvSpPr>
        <p:spPr/>
        <p:txBody>
          <a:bodyPr/>
          <a:lstStyle/>
          <a:p>
            <a:r>
              <a:rPr lang="en-ID" altLang="en-US"/>
              <a:t>www.binsarhutabarat.com</a:t>
            </a:r>
            <a:endParaRPr lang="en-US" dirty="0">
              <a:solidFill>
                <a:schemeClr val="accent4"/>
              </a:solidFill>
            </a:endParaRPr>
          </a:p>
        </p:txBody>
      </p:sp>
      <p:sp>
        <p:nvSpPr>
          <p:cNvPr id="5" name="Slide Number Placeholder 4"/>
          <p:cNvSpPr>
            <a:spLocks noGrp="1"/>
          </p:cNvSpPr>
          <p:nvPr>
            <p:ph type="sldNum" sz="quarter" idx="12"/>
          </p:nvPr>
        </p:nvSpPr>
        <p:spPr/>
        <p:txBody>
          <a:bodyPr/>
          <a:lstStyle/>
          <a:p>
            <a:r>
              <a:rPr lang="en-ID" altLang="en-US" dirty="0"/>
              <a:t>1</a:t>
            </a:r>
            <a:endParaRPr lang="en-ID" altLang="en-US" dirty="0"/>
          </a:p>
        </p:txBody>
      </p:sp>
    </p:spTree>
  </p:cSld>
  <p:clrMapOvr>
    <a:masterClrMapping/>
  </p:clrMapOvr>
  <mc:AlternateContent xmlns:mc="http://schemas.openxmlformats.org/markup-compatibility/2006">
    <mc:Choice xmlns:p14="http://schemas.microsoft.com/office/powerpoint/2010/main" Requires="p14">
      <p:transition spd="slow" p14:dur="1500">
        <p14:gallery dir="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half" idx="2"/>
          </p:nvPr>
        </p:nvSpPr>
        <p:spPr>
          <a:xfrm>
            <a:off x="735965" y="1811655"/>
            <a:ext cx="10617835" cy="4057650"/>
          </a:xfrm>
        </p:spPr>
        <p:txBody>
          <a:bodyPr>
            <a:noAutofit/>
          </a:bodyPr>
          <a:lstStyle/>
          <a:p>
            <a:pPr>
              <a:lnSpc>
                <a:spcPct val="100000"/>
              </a:lnSpc>
            </a:pPr>
            <a:r>
              <a:rPr lang="en-ID" altLang="en-US" sz="4000" b="1" dirty="0" err="1">
                <a:latin typeface="Times New Roman" panose="02020603050405020304" charset="0"/>
                <a:ea typeface="SimSun" panose="02010600030101010101" pitchFamily="2" charset="-122"/>
                <a:cs typeface="Times New Roman" panose="02020603050405020304" charset="0"/>
                <a:sym typeface="+mn-ea"/>
              </a:rPr>
              <a:t>Karena sebuah penelitian adalah sebuah pengembangan teori atau sebuah uji teori, maka penulis karya ilmiah perlu menguasai sungguh-sungguh tentang apa yang disebut teori (konsep-Teori-Hipotesis)</a:t>
            </a:r>
            <a:endParaRPr lang="en-ID" altLang="en-US" sz="3600" b="1" dirty="0" err="1">
              <a:latin typeface="Times New Roman" panose="02020603050405020304" charset="0"/>
              <a:ea typeface="SimSun" panose="02010600030101010101" pitchFamily="2" charset="-122"/>
              <a:cs typeface="Times New Roman" panose="02020603050405020304" charset="0"/>
              <a:sym typeface="+mn-ea"/>
            </a:endParaRPr>
          </a:p>
          <a:p>
            <a:pPr>
              <a:lnSpc>
                <a:spcPct val="100000"/>
              </a:lnSpc>
            </a:pPr>
            <a:r>
              <a:rPr lang="en-ID" altLang="en-US" sz="4400" b="1" dirty="0" err="1">
                <a:latin typeface="Times New Roman" panose="02020603050405020304" charset="0"/>
                <a:ea typeface="SimSun" panose="02010600030101010101" pitchFamily="2" charset="-122"/>
                <a:cs typeface="Times New Roman" panose="02020603050405020304" charset="0"/>
                <a:sym typeface="+mn-ea"/>
              </a:rPr>
              <a:t> </a:t>
            </a:r>
            <a:endParaRPr lang="en-US" sz="4400" dirty="0"/>
          </a:p>
        </p:txBody>
      </p:sp>
      <p:sp>
        <p:nvSpPr>
          <p:cNvPr id="9" name="Title 8"/>
          <p:cNvSpPr>
            <a:spLocks noGrp="1"/>
          </p:cNvSpPr>
          <p:nvPr>
            <p:ph type="title"/>
          </p:nvPr>
        </p:nvSpPr>
        <p:spPr/>
        <p:txBody>
          <a:bodyPr/>
          <a:lstStyle/>
          <a:p>
            <a:r>
              <a:rPr lang="en-ID" altLang="en-US" dirty="0"/>
              <a:t>PELATIHAN MENULIS KARYA ILMIAH</a:t>
            </a:r>
            <a:endParaRPr lang="en-US" dirty="0">
              <a:solidFill>
                <a:schemeClr val="accent4"/>
              </a:solidFill>
            </a:endParaRPr>
          </a:p>
        </p:txBody>
      </p:sp>
      <p:sp>
        <p:nvSpPr>
          <p:cNvPr id="11" name="Text Placeholder 10"/>
          <p:cNvSpPr>
            <a:spLocks noGrp="1"/>
          </p:cNvSpPr>
          <p:nvPr>
            <p:ph type="body" sz="quarter" idx="16"/>
          </p:nvPr>
        </p:nvSpPr>
        <p:spPr>
          <a:xfrm>
            <a:off x="1021315" y="939746"/>
            <a:ext cx="10333037" cy="230188"/>
          </a:xfrm>
        </p:spPr>
        <p:txBody>
          <a:bodyPr>
            <a:noAutofit/>
          </a:bodyPr>
          <a:lstStyle/>
          <a:p>
            <a:r>
              <a:rPr lang="en-ID" altLang="en-US" sz="2300" dirty="0">
                <a:solidFill>
                  <a:schemeClr val="accent6"/>
                </a:solidFill>
              </a:rPr>
              <a:t>BINSAR HUTABARAT INSTITUTE</a:t>
            </a:r>
            <a:endParaRPr lang="en-ID" altLang="en-US" sz="2300" dirty="0">
              <a:solidFill>
                <a:schemeClr val="accent6"/>
              </a:solidFill>
            </a:endParaRPr>
          </a:p>
        </p:txBody>
      </p:sp>
      <p:sp>
        <p:nvSpPr>
          <p:cNvPr id="4" name="Footer Placeholder 3"/>
          <p:cNvSpPr>
            <a:spLocks noGrp="1"/>
          </p:cNvSpPr>
          <p:nvPr>
            <p:ph type="ftr" sz="quarter" idx="11"/>
          </p:nvPr>
        </p:nvSpPr>
        <p:spPr/>
        <p:txBody>
          <a:bodyPr/>
          <a:lstStyle/>
          <a:p>
            <a:r>
              <a:rPr lang="en-ID" altLang="en-US"/>
              <a:t>www.binsarhutabarat.com</a:t>
            </a:r>
            <a:endParaRPr lang="en-US" dirty="0">
              <a:solidFill>
                <a:schemeClr val="accent4"/>
              </a:solidFill>
            </a:endParaRPr>
          </a:p>
        </p:txBody>
      </p:sp>
      <p:sp>
        <p:nvSpPr>
          <p:cNvPr id="5" name="Slide Number Placeholder 4"/>
          <p:cNvSpPr>
            <a:spLocks noGrp="1"/>
          </p:cNvSpPr>
          <p:nvPr>
            <p:ph type="sldNum" sz="quarter" idx="12"/>
          </p:nvPr>
        </p:nvSpPr>
        <p:spPr/>
        <p:txBody>
          <a:bodyPr/>
          <a:lstStyle/>
          <a:p>
            <a:r>
              <a:rPr lang="en-ID" altLang="en-US" dirty="0"/>
              <a:t>1</a:t>
            </a:r>
            <a:endParaRPr lang="en-ID" altLang="en-US" dirty="0"/>
          </a:p>
        </p:txBody>
      </p:sp>
    </p:spTree>
  </p:cSld>
  <p:clrMapOvr>
    <a:masterClrMapping/>
  </p:clrMapOvr>
  <mc:AlternateContent xmlns:mc="http://schemas.openxmlformats.org/markup-compatibility/2006">
    <mc:Choice xmlns:p14="http://schemas.microsoft.com/office/powerpoint/2010/main" Requires="p14">
      <p:transition spd="slow" p14:dur="1500">
        <p14:gallery dir="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half" idx="2"/>
          </p:nvPr>
        </p:nvSpPr>
        <p:spPr>
          <a:xfrm>
            <a:off x="735964" y="1637731"/>
            <a:ext cx="10617835" cy="4154236"/>
          </a:xfrm>
        </p:spPr>
        <p:txBody>
          <a:bodyPr>
            <a:noAutofit/>
          </a:bodyPr>
          <a:lstStyle/>
          <a:p>
            <a:pPr>
              <a:lnSpc>
                <a:spcPct val="100000"/>
              </a:lnSpc>
            </a:pPr>
            <a:r>
              <a:rPr lang="en-US" sz="3600" dirty="0"/>
              <a:t>,</a:t>
            </a:r>
            <a:endParaRPr lang="en-US" sz="3600" dirty="0"/>
          </a:p>
        </p:txBody>
      </p:sp>
      <p:sp>
        <p:nvSpPr>
          <p:cNvPr id="9" name="Title 8"/>
          <p:cNvSpPr>
            <a:spLocks noGrp="1"/>
          </p:cNvSpPr>
          <p:nvPr>
            <p:ph type="title"/>
          </p:nvPr>
        </p:nvSpPr>
        <p:spPr/>
        <p:txBody>
          <a:bodyPr/>
          <a:lstStyle/>
          <a:p>
            <a:r>
              <a:rPr lang="en-ID" altLang="en-US" dirty="0"/>
              <a:t>PELATIHAN MENULIS KARYA ILMIAH</a:t>
            </a:r>
            <a:endParaRPr lang="en-US" dirty="0">
              <a:solidFill>
                <a:schemeClr val="accent4"/>
              </a:solidFill>
            </a:endParaRPr>
          </a:p>
        </p:txBody>
      </p:sp>
      <p:sp>
        <p:nvSpPr>
          <p:cNvPr id="11" name="Text Placeholder 10"/>
          <p:cNvSpPr>
            <a:spLocks noGrp="1"/>
          </p:cNvSpPr>
          <p:nvPr>
            <p:ph type="body" sz="quarter" idx="16"/>
          </p:nvPr>
        </p:nvSpPr>
        <p:spPr>
          <a:xfrm>
            <a:off x="1021315" y="939746"/>
            <a:ext cx="10333037" cy="230188"/>
          </a:xfrm>
        </p:spPr>
        <p:txBody>
          <a:bodyPr>
            <a:noAutofit/>
          </a:bodyPr>
          <a:lstStyle/>
          <a:p>
            <a:r>
              <a:rPr lang="en-ID" altLang="en-US" sz="2300" dirty="0">
                <a:solidFill>
                  <a:schemeClr val="accent6"/>
                </a:solidFill>
              </a:rPr>
              <a:t>Dr. Binsar Antoni Hutabarat</a:t>
            </a:r>
            <a:endParaRPr lang="en-ID" altLang="en-US" sz="2300" dirty="0">
              <a:solidFill>
                <a:schemeClr val="accent6"/>
              </a:solidFill>
            </a:endParaRPr>
          </a:p>
        </p:txBody>
      </p:sp>
      <p:sp>
        <p:nvSpPr>
          <p:cNvPr id="4" name="Footer Placeholder 3"/>
          <p:cNvSpPr>
            <a:spLocks noGrp="1"/>
          </p:cNvSpPr>
          <p:nvPr>
            <p:ph type="ftr" sz="quarter" idx="11"/>
          </p:nvPr>
        </p:nvSpPr>
        <p:spPr/>
        <p:txBody>
          <a:bodyPr/>
          <a:lstStyle/>
          <a:p>
            <a:r>
              <a:rPr lang="en-ID" altLang="en-US" dirty="0">
                <a:solidFill>
                  <a:schemeClr val="accent6"/>
                </a:solidFill>
              </a:rPr>
              <a:t>Topik Karya Ilmiah</a:t>
            </a:r>
            <a:endParaRPr lang="en-ID" altLang="en-US" dirty="0">
              <a:solidFill>
                <a:schemeClr val="accent6"/>
              </a:solidFill>
            </a:endParaRPr>
          </a:p>
        </p:txBody>
      </p:sp>
      <p:sp>
        <p:nvSpPr>
          <p:cNvPr id="5" name="Slide Number Placeholder 4"/>
          <p:cNvSpPr>
            <a:spLocks noGrp="1"/>
          </p:cNvSpPr>
          <p:nvPr>
            <p:ph type="sldNum" sz="quarter" idx="12"/>
          </p:nvPr>
        </p:nvSpPr>
        <p:spPr/>
        <p:txBody>
          <a:bodyPr/>
          <a:lstStyle/>
          <a:p>
            <a:r>
              <a:rPr lang="en-ID" altLang="en-US" dirty="0"/>
              <a:t>1</a:t>
            </a:r>
            <a:endParaRPr lang="en-ID" altLang="en-US" dirty="0"/>
          </a:p>
        </p:txBody>
      </p:sp>
      <p:sp>
        <p:nvSpPr>
          <p:cNvPr id="100" name="Text Box 99"/>
          <p:cNvSpPr txBox="1"/>
          <p:nvPr/>
        </p:nvSpPr>
        <p:spPr>
          <a:xfrm>
            <a:off x="1128395" y="1779270"/>
            <a:ext cx="9992360" cy="4523105"/>
          </a:xfrm>
          <a:prstGeom prst="rect">
            <a:avLst/>
          </a:prstGeom>
          <a:noFill/>
          <a:ln w="9525">
            <a:noFill/>
          </a:ln>
        </p:spPr>
        <p:txBody>
          <a:bodyPr wrap="square">
            <a:spAutoFit/>
          </a:bodyPr>
          <a:p>
            <a:pPr indent="0"/>
            <a:r>
              <a:rPr lang="en-ID" altLang="en-US" b="0">
                <a:latin typeface="Calibri" panose="020F0502020204030204" charset="0"/>
                <a:ea typeface="SimSun" panose="02010600030101010101" pitchFamily="2" charset="-122"/>
                <a:cs typeface="Times New Roman" panose="02020603050405020304" charset="0"/>
              </a:rPr>
              <a:t>				</a:t>
            </a:r>
            <a:r>
              <a:rPr lang="en-US" sz="3200" b="1">
                <a:latin typeface="Calibri" panose="020F0502020204030204" charset="0"/>
                <a:ea typeface="SimSun" panose="02010600030101010101" pitchFamily="2" charset="-122"/>
                <a:cs typeface="Times New Roman" panose="02020603050405020304" charset="0"/>
              </a:rPr>
              <a:t>Tentukan Topik Tulisan- Batasi Topik Tulisan</a:t>
            </a:r>
            <a:r>
              <a:rPr lang="en-US" sz="2800" b="1">
                <a:latin typeface="Calibri" panose="020F0502020204030204" charset="0"/>
                <a:ea typeface="SimSun" panose="02010600030101010101" pitchFamily="2" charset="-122"/>
                <a:cs typeface="Times New Roman" panose="02020603050405020304" charset="0"/>
              </a:rPr>
              <a:t> </a:t>
            </a:r>
            <a:endParaRPr lang="en-US" sz="2800" b="1">
              <a:latin typeface="Calibri" panose="020F0502020204030204" charset="0"/>
              <a:ea typeface="SimSun" panose="02010600030101010101" pitchFamily="2" charset="-122"/>
              <a:cs typeface="Times New Roman" panose="02020603050405020304" charset="0"/>
            </a:endParaRPr>
          </a:p>
          <a:p>
            <a:pPr indent="0"/>
            <a:endParaRPr lang="en-US" sz="2800" b="1">
              <a:latin typeface="Calibri" panose="020F0502020204030204" charset="0"/>
              <a:ea typeface="SimSun" panose="02010600030101010101" pitchFamily="2" charset="-122"/>
              <a:cs typeface="Times New Roman" panose="02020603050405020304" charset="0"/>
            </a:endParaRPr>
          </a:p>
          <a:p>
            <a:pPr indent="0"/>
            <a:r>
              <a:rPr lang="en-ID" altLang="en-US" sz="2800" b="1">
                <a:latin typeface="Calibri" panose="020F0502020204030204" charset="0"/>
                <a:ea typeface="SimSun" panose="02010600030101010101" pitchFamily="2" charset="-122"/>
                <a:cs typeface="Times New Roman" panose="02020603050405020304" charset="0"/>
              </a:rPr>
              <a:t>						        </a:t>
            </a:r>
            <a:r>
              <a:rPr lang="en-ID" altLang="en-US" sz="3200" b="1">
                <a:latin typeface="Calibri" panose="020F0502020204030204" charset="0"/>
                <a:ea typeface="SimSun" panose="02010600030101010101" pitchFamily="2" charset="-122"/>
                <a:cs typeface="Times New Roman" panose="02020603050405020304" charset="0"/>
              </a:rPr>
              <a:t> </a:t>
            </a:r>
            <a:r>
              <a:rPr lang="en-US" sz="3200" b="1">
                <a:latin typeface="Calibri" panose="020F0502020204030204" charset="0"/>
                <a:ea typeface="SimSun" panose="02010600030101010101" pitchFamily="2" charset="-122"/>
                <a:cs typeface="Times New Roman" panose="02020603050405020304" charset="0"/>
              </a:rPr>
              <a:t>Tentukan Tujuan</a:t>
            </a:r>
            <a:endParaRPr lang="en-US" sz="2800" b="1">
              <a:latin typeface="Calibri" panose="020F0502020204030204" charset="0"/>
              <a:ea typeface="SimSun" panose="02010600030101010101" pitchFamily="2" charset="-122"/>
              <a:cs typeface="Times New Roman" panose="02020603050405020304" charset="0"/>
            </a:endParaRPr>
          </a:p>
          <a:p>
            <a:pPr indent="0"/>
            <a:r>
              <a:rPr lang="en-US" sz="2800" b="1">
                <a:latin typeface="Calibri" panose="020F0502020204030204" charset="0"/>
                <a:ea typeface="SimSun" panose="02010600030101010101" pitchFamily="2" charset="-122"/>
                <a:cs typeface="Times New Roman" panose="02020603050405020304" charset="0"/>
              </a:rPr>
              <a:t> Tesis                        </a:t>
            </a:r>
            <a:r>
              <a:rPr lang="en-ID" altLang="en-US" sz="2800" b="1">
                <a:latin typeface="Calibri" panose="020F0502020204030204" charset="0"/>
                <a:ea typeface="SimSun" panose="02010600030101010101" pitchFamily="2" charset="-122"/>
                <a:cs typeface="Times New Roman" panose="02020603050405020304" charset="0"/>
              </a:rPr>
              <a:t>	</a:t>
            </a:r>
            <a:r>
              <a:rPr lang="en-US" sz="2800" b="1">
                <a:latin typeface="Calibri" panose="020F0502020204030204" charset="0"/>
                <a:ea typeface="SimSun" panose="02010600030101010101" pitchFamily="2" charset="-122"/>
                <a:cs typeface="Times New Roman" panose="02020603050405020304" charset="0"/>
              </a:rPr>
              <a:t>Penilaian </a:t>
            </a:r>
            <a:r>
              <a:rPr lang="en-ID" altLang="en-US" sz="2800" b="1">
                <a:latin typeface="Calibri" panose="020F0502020204030204" charset="0"/>
                <a:ea typeface="SimSun" panose="02010600030101010101" pitchFamily="2" charset="-122"/>
                <a:cs typeface="Times New Roman" panose="02020603050405020304" charset="0"/>
              </a:rPr>
              <a:t>/evaluasi</a:t>
            </a:r>
            <a:r>
              <a:rPr lang="en-US" sz="2800" b="1">
                <a:latin typeface="Calibri" panose="020F0502020204030204" charset="0"/>
                <a:ea typeface="SimSun" panose="02010600030101010101" pitchFamily="2" charset="-122"/>
                <a:cs typeface="Times New Roman" panose="02020603050405020304" charset="0"/>
              </a:rPr>
              <a:t>  </a:t>
            </a:r>
            <a:r>
              <a:rPr lang="en-ID" altLang="en-US" sz="2800" b="1">
                <a:latin typeface="Calibri" panose="020F0502020204030204" charset="0"/>
                <a:ea typeface="SimSun" panose="02010600030101010101" pitchFamily="2" charset="-122"/>
                <a:cs typeface="Times New Roman" panose="02020603050405020304" charset="0"/>
              </a:rPr>
              <a:t>              </a:t>
            </a:r>
            <a:r>
              <a:rPr lang="en-US" sz="2800" b="1">
                <a:latin typeface="Calibri" panose="020F0502020204030204" charset="0"/>
                <a:ea typeface="SimSun" panose="02010600030101010101" pitchFamily="2" charset="-122"/>
                <a:cs typeface="Times New Roman" panose="02020603050405020304" charset="0"/>
              </a:rPr>
              <a:t>Statemen of</a:t>
            </a:r>
            <a:r>
              <a:rPr lang="en-ID" altLang="en-US" sz="2800" b="1">
                <a:latin typeface="Calibri" panose="020F0502020204030204" charset="0"/>
                <a:ea typeface="SimSun" panose="02010600030101010101" pitchFamily="2" charset="-122"/>
                <a:cs typeface="Times New Roman" panose="02020603050405020304" charset="0"/>
              </a:rPr>
              <a:t> Intent							                                                                                     				     </a:t>
            </a:r>
            <a:endParaRPr lang="en-US" sz="2800" b="1">
              <a:latin typeface="Calibri" panose="020F0502020204030204" charset="0"/>
              <a:ea typeface="SimSun" panose="02010600030101010101" pitchFamily="2" charset="-122"/>
              <a:cs typeface="Times New Roman" panose="02020603050405020304" charset="0"/>
            </a:endParaRPr>
          </a:p>
          <a:p>
            <a:pPr indent="0"/>
            <a:r>
              <a:rPr lang="en-US" sz="2800" b="0">
                <a:latin typeface="Calibri" panose="020F0502020204030204" charset="0"/>
                <a:ea typeface="SimSun" panose="02010600030101010101" pitchFamily="2" charset="-122"/>
                <a:cs typeface="Times New Roman" panose="02020603050405020304" charset="0"/>
              </a:rPr>
              <a:t>       </a:t>
            </a:r>
            <a:endParaRPr lang="en-US" sz="2800"/>
          </a:p>
        </p:txBody>
      </p:sp>
      <p:cxnSp>
        <p:nvCxnSpPr>
          <p:cNvPr id="3" name="Straight Arrow Connector 2"/>
          <p:cNvCxnSpPr/>
          <p:nvPr/>
        </p:nvCxnSpPr>
        <p:spPr>
          <a:xfrm>
            <a:off x="5381625" y="2205990"/>
            <a:ext cx="0" cy="9207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flipH="1">
            <a:off x="1594485" y="3533775"/>
            <a:ext cx="2912110" cy="87503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a:off x="5381625" y="3473450"/>
            <a:ext cx="0" cy="86042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a:off x="6604000" y="3564255"/>
            <a:ext cx="1991995" cy="82994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500">
        <p14:gallery dir="l"/>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idx="4294967295"/>
          </p:nvPr>
        </p:nvSpPr>
        <p:spPr>
          <a:xfrm>
            <a:off x="0" y="1681480"/>
            <a:ext cx="5157470" cy="823595"/>
          </a:xfrm>
        </p:spPr>
        <p:txBody>
          <a:bodyPr>
            <a:noAutofit/>
          </a:bodyPr>
          <a:lstStyle/>
          <a:p>
            <a:pPr>
              <a:lnSpc>
                <a:spcPct val="100000"/>
              </a:lnSpc>
            </a:pPr>
            <a:r>
              <a:rPr lang="en-US" sz="3600" dirty="0"/>
              <a:t>,</a:t>
            </a:r>
            <a:endParaRPr lang="en-US" sz="3600" dirty="0"/>
          </a:p>
        </p:txBody>
      </p:sp>
      <p:sp>
        <p:nvSpPr>
          <p:cNvPr id="11" name="Text Placeholder 10"/>
          <p:cNvSpPr>
            <a:spLocks noGrp="1"/>
          </p:cNvSpPr>
          <p:nvPr>
            <p:ph type="body" sz="quarter" idx="4294967295"/>
          </p:nvPr>
        </p:nvSpPr>
        <p:spPr>
          <a:xfrm>
            <a:off x="7008495" y="1681480"/>
            <a:ext cx="5183505" cy="823595"/>
          </a:xfrm>
        </p:spPr>
        <p:txBody>
          <a:bodyPr>
            <a:noAutofit/>
          </a:bodyPr>
          <a:lstStyle/>
          <a:p>
            <a:r>
              <a:rPr lang="en-ID" altLang="en-US" sz="2300" dirty="0">
                <a:solidFill>
                  <a:schemeClr val="accent6"/>
                </a:solidFill>
              </a:rPr>
              <a:t>BINSAR HUTABARAT INSTITUTE</a:t>
            </a:r>
            <a:endParaRPr lang="en-ID" altLang="en-US" sz="2300" dirty="0">
              <a:solidFill>
                <a:schemeClr val="accent6"/>
              </a:solidFill>
            </a:endParaRPr>
          </a:p>
        </p:txBody>
      </p:sp>
      <p:sp>
        <p:nvSpPr>
          <p:cNvPr id="4" name="Footer Placeholder 3"/>
          <p:cNvSpPr>
            <a:spLocks noGrp="1"/>
          </p:cNvSpPr>
          <p:nvPr>
            <p:ph type="ftr" sz="quarter" idx="11"/>
          </p:nvPr>
        </p:nvSpPr>
        <p:spPr/>
        <p:txBody>
          <a:bodyPr/>
          <a:lstStyle/>
          <a:p>
            <a:r>
              <a:rPr lang="en-ID" altLang="en-US"/>
              <a:t>www.binsarhutabarat.com</a:t>
            </a:r>
            <a:endParaRPr lang="en-US" dirty="0">
              <a:solidFill>
                <a:schemeClr val="accent4"/>
              </a:solidFill>
            </a:endParaRPr>
          </a:p>
        </p:txBody>
      </p:sp>
      <p:sp>
        <p:nvSpPr>
          <p:cNvPr id="5" name="Slide Number Placeholder 4"/>
          <p:cNvSpPr>
            <a:spLocks noGrp="1"/>
          </p:cNvSpPr>
          <p:nvPr>
            <p:ph type="sldNum" sz="quarter" idx="12"/>
          </p:nvPr>
        </p:nvSpPr>
        <p:spPr/>
        <p:txBody>
          <a:bodyPr/>
          <a:lstStyle/>
          <a:p>
            <a:r>
              <a:rPr lang="en-ID" altLang="en-US" dirty="0"/>
              <a:t>1</a:t>
            </a:r>
            <a:endParaRPr lang="en-ID" altLang="en-US" dirty="0"/>
          </a:p>
        </p:txBody>
      </p:sp>
      <p:sp>
        <p:nvSpPr>
          <p:cNvPr id="100" name="Text Box 99"/>
          <p:cNvSpPr txBox="1"/>
          <p:nvPr/>
        </p:nvSpPr>
        <p:spPr>
          <a:xfrm>
            <a:off x="870585" y="1788160"/>
            <a:ext cx="10633075" cy="1383665"/>
          </a:xfrm>
          <a:prstGeom prst="rect">
            <a:avLst/>
          </a:prstGeom>
          <a:noFill/>
          <a:ln w="9525">
            <a:noFill/>
          </a:ln>
        </p:spPr>
        <p:txBody>
          <a:bodyPr wrap="square">
            <a:spAutoFit/>
          </a:bodyPr>
          <a:p>
            <a:pPr indent="0"/>
            <a:r>
              <a:rPr lang="en-ID" altLang="en-US" b="0">
                <a:latin typeface="Calibri" panose="020F0502020204030204" charset="0"/>
                <a:ea typeface="SimSun" panose="02010600030101010101" pitchFamily="2" charset="-122"/>
                <a:cs typeface="Times New Roman" panose="02020603050405020304" charset="0"/>
              </a:rPr>
              <a:t>				</a:t>
            </a:r>
            <a:r>
              <a:rPr lang="en-ID" altLang="en-US" sz="2800" b="1">
                <a:latin typeface="Calibri" panose="020F0502020204030204" charset="0"/>
                <a:ea typeface="SimSun" panose="02010600030101010101" pitchFamily="2" charset="-122"/>
                <a:cs typeface="Times New Roman" panose="02020603050405020304" charset="0"/>
              </a:rPr>
              <a:t>              </a:t>
            </a:r>
            <a:r>
              <a:rPr lang="en-US" sz="2800" b="1">
                <a:latin typeface="Calibri" panose="020F0502020204030204" charset="0"/>
                <a:ea typeface="SimSun" panose="02010600030101010101" pitchFamily="2" charset="-122"/>
                <a:cs typeface="Times New Roman" panose="02020603050405020304" charset="0"/>
              </a:rPr>
              <a:t>Statemen of</a:t>
            </a:r>
            <a:r>
              <a:rPr lang="en-ID" altLang="en-US" sz="2800" b="1">
                <a:latin typeface="Calibri" panose="020F0502020204030204" charset="0"/>
                <a:ea typeface="SimSun" panose="02010600030101010101" pitchFamily="2" charset="-122"/>
                <a:cs typeface="Times New Roman" panose="02020603050405020304" charset="0"/>
              </a:rPr>
              <a:t> Intent							                                                                                     				     </a:t>
            </a:r>
            <a:endParaRPr lang="en-US" sz="2800" b="1">
              <a:latin typeface="Calibri" panose="020F0502020204030204" charset="0"/>
              <a:ea typeface="SimSun" panose="02010600030101010101" pitchFamily="2" charset="-122"/>
              <a:cs typeface="Times New Roman" panose="02020603050405020304" charset="0"/>
            </a:endParaRPr>
          </a:p>
          <a:p>
            <a:pPr indent="0"/>
            <a:r>
              <a:rPr lang="en-US" sz="2800" b="0">
                <a:latin typeface="Calibri" panose="020F0502020204030204" charset="0"/>
                <a:ea typeface="SimSun" panose="02010600030101010101" pitchFamily="2" charset="-122"/>
                <a:cs typeface="Times New Roman" panose="02020603050405020304" charset="0"/>
              </a:rPr>
              <a:t>       </a:t>
            </a:r>
            <a:endParaRPr lang="en-US" sz="2800"/>
          </a:p>
        </p:txBody>
      </p:sp>
      <p:cxnSp>
        <p:nvCxnSpPr>
          <p:cNvPr id="3" name="Straight Arrow Connector 2"/>
          <p:cNvCxnSpPr/>
          <p:nvPr/>
        </p:nvCxnSpPr>
        <p:spPr>
          <a:xfrm>
            <a:off x="5381625" y="2205990"/>
            <a:ext cx="0" cy="9207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flipH="1">
            <a:off x="1594485" y="3533775"/>
            <a:ext cx="2912110" cy="87503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a:off x="5381625" y="3473450"/>
            <a:ext cx="0" cy="86042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a:off x="6604000" y="3564255"/>
            <a:ext cx="1991995" cy="82994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pic>
        <p:nvPicPr>
          <p:cNvPr id="2" name="Content Placeholder 1"/>
          <p:cNvPicPr>
            <a:picLocks noChangeAspect="1"/>
          </p:cNvPicPr>
          <p:nvPr>
            <p:ph sz="half" idx="4294967295"/>
          </p:nvPr>
        </p:nvPicPr>
        <p:blipFill>
          <a:blip r:embed="rId1"/>
          <a:stretch>
            <a:fillRect/>
          </a:stretch>
        </p:blipFill>
        <p:spPr>
          <a:xfrm>
            <a:off x="0" y="0"/>
            <a:ext cx="12193270"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14:gallery dir="l"/>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half" idx="2"/>
          </p:nvPr>
        </p:nvSpPr>
        <p:spPr>
          <a:xfrm>
            <a:off x="803910" y="1811655"/>
            <a:ext cx="10549890" cy="4413250"/>
          </a:xfrm>
        </p:spPr>
        <p:txBody>
          <a:bodyPr>
            <a:noAutofit/>
          </a:bodyPr>
          <a:lstStyle/>
          <a:p>
            <a:pPr>
              <a:lnSpc>
                <a:spcPct val="100000"/>
              </a:lnSpc>
            </a:pPr>
            <a:r>
              <a:rPr lang="en-US" sz="3200" b="1">
                <a:latin typeface="Times New Roman" panose="02020603050405020304" charset="0"/>
                <a:cs typeface="Calibri" panose="020F0502020204030204" charset="0"/>
                <a:sym typeface="+mn-ea"/>
              </a:rPr>
              <a:t>Menentukan topik karya ilmiah memerlukan waktu yang cukup panjang. Karena itu untuk mahasiswa program akhir biasanya mendapatkan mata kuliah pilihan yang sesuai dengan minat mahasiswa untuk mempersiapkan kary</a:t>
            </a:r>
            <a:r>
              <a:rPr lang="en-ID" altLang="en-US" sz="3200" b="1">
                <a:latin typeface="Times New Roman" panose="02020603050405020304" charset="0"/>
                <a:cs typeface="Calibri" panose="020F0502020204030204" charset="0"/>
                <a:sym typeface="+mn-ea"/>
              </a:rPr>
              <a:t>a</a:t>
            </a:r>
            <a:r>
              <a:rPr lang="en-US" sz="3200" b="1">
                <a:latin typeface="Times New Roman" panose="02020603050405020304" charset="0"/>
                <a:cs typeface="Calibri" panose="020F0502020204030204" charset="0"/>
                <a:sym typeface="+mn-ea"/>
              </a:rPr>
              <a:t> akhir. Melalui mata kuliah pilihan itulah mahasiswa mempersiapkan diri untuk memperdalam pemahaman mereka untuk menentukan topik karya akhir. </a:t>
            </a:r>
            <a:r>
              <a:rPr lang="en-ID" altLang="en-US" sz="3200" b="1">
                <a:latin typeface="Times New Roman" panose="02020603050405020304" charset="0"/>
                <a:cs typeface="Calibri" panose="020F0502020204030204" charset="0"/>
                <a:sym typeface="+mn-ea"/>
              </a:rPr>
              <a:t>Untuk pe nulisan jurnal perlu disesuaikan dengan mata kuliah yang diampu.</a:t>
            </a:r>
            <a:endParaRPr lang="en-US" sz="3200"/>
          </a:p>
          <a:p>
            <a:pPr>
              <a:lnSpc>
                <a:spcPct val="100000"/>
              </a:lnSpc>
            </a:pPr>
            <a:endParaRPr lang="en-US" sz="3200" dirty="0"/>
          </a:p>
        </p:txBody>
      </p:sp>
      <p:sp>
        <p:nvSpPr>
          <p:cNvPr id="9" name="Title 8"/>
          <p:cNvSpPr>
            <a:spLocks noGrp="1"/>
          </p:cNvSpPr>
          <p:nvPr>
            <p:ph type="title"/>
          </p:nvPr>
        </p:nvSpPr>
        <p:spPr/>
        <p:txBody>
          <a:bodyPr/>
          <a:lstStyle/>
          <a:p>
            <a:r>
              <a:rPr lang="en-ID" altLang="en-US" dirty="0"/>
              <a:t>PELATIHAN MENULIS KARYA ILMIAH</a:t>
            </a:r>
            <a:endParaRPr lang="en-US" dirty="0">
              <a:solidFill>
                <a:schemeClr val="accent4"/>
              </a:solidFill>
            </a:endParaRPr>
          </a:p>
        </p:txBody>
      </p:sp>
      <p:sp>
        <p:nvSpPr>
          <p:cNvPr id="11" name="Text Placeholder 10"/>
          <p:cNvSpPr>
            <a:spLocks noGrp="1"/>
          </p:cNvSpPr>
          <p:nvPr>
            <p:ph type="body" sz="quarter" idx="16"/>
          </p:nvPr>
        </p:nvSpPr>
        <p:spPr>
          <a:xfrm>
            <a:off x="1021315" y="939746"/>
            <a:ext cx="10333037" cy="230188"/>
          </a:xfrm>
        </p:spPr>
        <p:txBody>
          <a:bodyPr>
            <a:noAutofit/>
          </a:bodyPr>
          <a:lstStyle/>
          <a:p>
            <a:r>
              <a:rPr lang="en-ID" altLang="en-US" sz="2300" dirty="0">
                <a:solidFill>
                  <a:schemeClr val="accent6"/>
                </a:solidFill>
              </a:rPr>
              <a:t>BINSAR HUTABARAT INSTITUTE</a:t>
            </a:r>
            <a:endParaRPr lang="en-ID" altLang="en-US" sz="2300" dirty="0">
              <a:solidFill>
                <a:schemeClr val="accent6"/>
              </a:solidFill>
            </a:endParaRPr>
          </a:p>
        </p:txBody>
      </p:sp>
      <p:sp>
        <p:nvSpPr>
          <p:cNvPr id="4" name="Footer Placeholder 3"/>
          <p:cNvSpPr>
            <a:spLocks noGrp="1"/>
          </p:cNvSpPr>
          <p:nvPr>
            <p:ph type="ftr" sz="quarter" idx="11"/>
          </p:nvPr>
        </p:nvSpPr>
        <p:spPr/>
        <p:txBody>
          <a:bodyPr/>
          <a:lstStyle/>
          <a:p>
            <a:r>
              <a:rPr lang="en-ID" altLang="en-US"/>
              <a:t>www.binsarhutabarat.com</a:t>
            </a:r>
            <a:endParaRPr lang="en-US" dirty="0">
              <a:solidFill>
                <a:schemeClr val="accent4"/>
              </a:solidFill>
            </a:endParaRPr>
          </a:p>
        </p:txBody>
      </p:sp>
      <p:sp>
        <p:nvSpPr>
          <p:cNvPr id="5" name="Slide Number Placeholder 4"/>
          <p:cNvSpPr>
            <a:spLocks noGrp="1"/>
          </p:cNvSpPr>
          <p:nvPr>
            <p:ph type="sldNum" sz="quarter" idx="12"/>
          </p:nvPr>
        </p:nvSpPr>
        <p:spPr/>
        <p:txBody>
          <a:bodyPr/>
          <a:lstStyle/>
          <a:p>
            <a:r>
              <a:rPr lang="en-ID" altLang="en-US" dirty="0"/>
              <a:t>1</a:t>
            </a:r>
            <a:endParaRPr lang="en-ID" altLang="en-US" dirty="0"/>
          </a:p>
        </p:txBody>
      </p:sp>
    </p:spTree>
  </p:cSld>
  <p:clrMapOvr>
    <a:masterClrMapping/>
  </p:clrMapOvr>
  <mc:AlternateContent xmlns:mc="http://schemas.openxmlformats.org/markup-compatibility/2006">
    <mc:Choice xmlns:p14="http://schemas.microsoft.com/office/powerpoint/2010/main" Requires="p14">
      <p:transition spd="slow" p14:dur="1500">
        <p14:gallery dir="l"/>
      </p:transition>
    </mc:Choice>
    <mc:Fallback>
      <p:transition spd="slow">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12448</Words>
  <Application>WPS Presentation</Application>
  <PresentationFormat>Widescreen</PresentationFormat>
  <Paragraphs>412</Paragraphs>
  <Slides>26</Slides>
  <Notes>1</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26</vt:i4>
      </vt:variant>
    </vt:vector>
  </HeadingPairs>
  <TitlesOfParts>
    <vt:vector size="36" baseType="lpstr">
      <vt:lpstr>Arial</vt:lpstr>
      <vt:lpstr>SimSun</vt:lpstr>
      <vt:lpstr>Wingdings</vt:lpstr>
      <vt:lpstr>Georgia</vt:lpstr>
      <vt:lpstr>Times New Roman</vt:lpstr>
      <vt:lpstr>Calibri</vt:lpstr>
      <vt:lpstr>Microsoft YaHei</vt:lpstr>
      <vt:lpstr>Arial Unicode MS</vt:lpstr>
      <vt:lpstr>Calibri Light</vt:lpstr>
      <vt:lpstr>Office Theme</vt:lpstr>
      <vt:lpstr>PowerPoint 演示文稿</vt:lpstr>
      <vt:lpstr>PELATIHAN MENULIS KARYA ILMIAH</vt:lpstr>
      <vt:lpstr>PELATIHAN MENULIS KARYA ILMIAH</vt:lpstr>
      <vt:lpstr>PELATIHAN MENULIS KARYA ILMIAH</vt:lpstr>
      <vt:lpstr>PELATIHAN MENULIS KARYA ILMIAH</vt:lpstr>
      <vt:lpstr>PELATIHAN MENULIS KARYA ILMIAH</vt:lpstr>
      <vt:lpstr>PELATIHAN MENULIS KARYA ILMIAH</vt:lpstr>
      <vt:lpstr>PowerPoint 演示文稿</vt:lpstr>
      <vt:lpstr>PELATIHAN MENULIS KARYA ILMIAH</vt:lpstr>
      <vt:lpstr>PELATIHAN MENULIS KARYA ILMIAH</vt:lpstr>
      <vt:lpstr>PELATIHAN MENULIS KARYA ILMIAH</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Binsar</dc:creator>
  <cp:lastModifiedBy>Binsar</cp:lastModifiedBy>
  <cp:revision>27</cp:revision>
  <dcterms:created xsi:type="dcterms:W3CDTF">2020-10-25T07:33:00Z</dcterms:created>
  <dcterms:modified xsi:type="dcterms:W3CDTF">2021-08-06T14:15:14Z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1033-11.2.0.10258</vt:lpwstr>
  </property>
  <property fmtid="{D5CDD505-2E9C-101B-9397-08002B2CF9AE}" pid="3" name="ICV">
    <vt:lpwstr>CC35E7125BF64A48AF57DD691CFE4E64</vt:lpwstr>
  </property>
</Properties>
</file>

<file path=docProps/thumbnail.jpeg>
</file>